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3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48"/>
    <p:restoredTop sz="96208"/>
  </p:normalViewPr>
  <p:slideViewPr>
    <p:cSldViewPr snapToGrid="0" snapToObjects="1">
      <p:cViewPr varScale="1">
        <p:scale>
          <a:sx n="114" d="100"/>
          <a:sy n="114" d="100"/>
        </p:scale>
        <p:origin x="1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7500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8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5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7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5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1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6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6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0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3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adam_alter_why_our_screens_make_us_less_happy?language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UMa0QkPzn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UMa0QkPzns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HpV08wI-b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HpV08wI-bw?feature=oembed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jbiUj-FD-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jbiUj-FD-o?feature=oembed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genius.com/9057174/Damon-albarn-everyday-robots/Autonomou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zqF_gBpS8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zqF_gBpS84?feature=oembed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7dLU6fk9Q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7dLU6fk9QY?feature=oembed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E4338A-F793-F947-AAA5-CDA56B590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rmAutofit/>
          </a:bodyPr>
          <a:lstStyle/>
          <a:p>
            <a:pPr algn="l"/>
            <a:r>
              <a:rPr lang="en-US" sz="4500" dirty="0"/>
              <a:t>Media Resources for Technology Addiction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2F1C75-9A7B-214A-88B4-7015CAC01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Videos, Songs, Poems, and Artwork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602D05-72DE-43EF-A5C6-F827D46389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05" r="27843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7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8A06D2-EE4B-EC45-8443-C2B40E8B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7980" y="1030406"/>
            <a:ext cx="5068121" cy="35068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/>
              <a:t>Artwork 1: “Periscope,” </a:t>
            </a:r>
            <a:r>
              <a:rPr lang="en-US" dirty="0"/>
              <a:t>Pawel Kuczynski</a:t>
            </a:r>
            <a:br>
              <a:rPr lang="en-US" dirty="0"/>
            </a:br>
            <a:r>
              <a:rPr lang="en-US" sz="6000" dirty="0"/>
              <a:t> </a:t>
            </a:r>
          </a:p>
        </p:txBody>
      </p:sp>
      <p:pic>
        <p:nvPicPr>
          <p:cNvPr id="1026" name="Picture 2" descr="Periscope">
            <a:extLst>
              <a:ext uri="{FF2B5EF4-FFF2-40B4-BE49-F238E27FC236}">
                <a16:creationId xmlns:a16="http://schemas.microsoft.com/office/drawing/2014/main" id="{8D976300-3CED-664B-A9A2-490D5972AA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0" r="2" b="5961"/>
          <a:stretch/>
        </p:blipFill>
        <p:spPr bwMode="auto">
          <a:xfrm>
            <a:off x="20" y="10"/>
            <a:ext cx="540449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47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Freeform: Shape 76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3D73D-46CA-744D-A402-095897D4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2616" y="1517904"/>
            <a:ext cx="4579288" cy="279694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800" dirty="0"/>
              <a:t>Artwork 2: </a:t>
            </a:r>
            <a:br>
              <a:rPr lang="en-US" sz="3800" dirty="0"/>
            </a:br>
            <a:r>
              <a:rPr lang="en-US" sz="3800" dirty="0"/>
              <a:t>“</a:t>
            </a:r>
            <a:r>
              <a:rPr lang="en-US" sz="3800" b="1" cap="all" dirty="0"/>
              <a:t>PHONE BUDDIES,” </a:t>
            </a:r>
            <a:br>
              <a:rPr lang="en-US" sz="3800" b="1" cap="all" dirty="0"/>
            </a:br>
            <a:r>
              <a:rPr lang="en-US" sz="3800" b="1" cap="all" dirty="0"/>
              <a:t>ANDREW RAE</a:t>
            </a:r>
            <a:br>
              <a:rPr lang="en-US" sz="3800" cap="all" dirty="0"/>
            </a:br>
            <a:endParaRPr lang="en-US" sz="3800" dirty="0"/>
          </a:p>
        </p:txBody>
      </p:sp>
      <p:pic>
        <p:nvPicPr>
          <p:cNvPr id="1026" name="Picture 2" descr="Best Technology-Inspired Art">
            <a:extLst>
              <a:ext uri="{FF2B5EF4-FFF2-40B4-BE49-F238E27FC236}">
                <a16:creationId xmlns:a16="http://schemas.microsoft.com/office/drawing/2014/main" id="{D063F7E4-3FC8-D747-BC83-7BDD5F5203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r="3" b="3"/>
          <a:stretch/>
        </p:blipFill>
        <p:spPr bwMode="auto">
          <a:xfrm>
            <a:off x="20" y="758953"/>
            <a:ext cx="5327883" cy="533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81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C0CE43-672C-1047-8250-42A8A9A09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7980" y="1030406"/>
            <a:ext cx="5068121" cy="35068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600" dirty="0"/>
              <a:t>Artwork 3: “Let’s Play,” Angel </a:t>
            </a:r>
            <a:r>
              <a:rPr lang="en-US" sz="5600" dirty="0" err="1"/>
              <a:t>Boligan</a:t>
            </a:r>
            <a:endParaRPr lang="en-US" sz="5600" dirty="0"/>
          </a:p>
        </p:txBody>
      </p:sp>
      <p:pic>
        <p:nvPicPr>
          <p:cNvPr id="2050" name="Picture 2" descr="Let's Play!">
            <a:extLst>
              <a:ext uri="{FF2B5EF4-FFF2-40B4-BE49-F238E27FC236}">
                <a16:creationId xmlns:a16="http://schemas.microsoft.com/office/drawing/2014/main" id="{02060729-7AAE-364B-84D9-CF8430535A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74" r="1" b="1"/>
          <a:stretch/>
        </p:blipFill>
        <p:spPr bwMode="auto">
          <a:xfrm>
            <a:off x="20" y="10"/>
            <a:ext cx="540449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43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85738-7E9B-7F48-97A8-86120807D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3" y="1517903"/>
            <a:ext cx="3828185" cy="4578096"/>
          </a:xfrm>
        </p:spPr>
        <p:txBody>
          <a:bodyPr>
            <a:normAutofit/>
          </a:bodyPr>
          <a:lstStyle/>
          <a:p>
            <a:r>
              <a:rPr lang="en-US" dirty="0"/>
              <a:t>Video 1: Why Our Screens Make Us Less Happy: Adam Alter, TED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CBA24-493A-C243-80A1-3825C76E4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633" y="1517904"/>
            <a:ext cx="4843270" cy="4578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https://www.ted.com/talks/adam_alter_why_our_screens_make_us_less_happy?language=en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8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0FDBC9-F36F-9140-A0A9-FE6C6ECB1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951463"/>
            <a:ext cx="4465093" cy="325143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800" dirty="0"/>
              <a:t>Video 2: It’s Not You: Smartphones Are Designed to be Addicting, Vox</a:t>
            </a:r>
            <a:br>
              <a:rPr lang="en-US" sz="3800" dirty="0"/>
            </a:br>
            <a:br>
              <a:rPr lang="en-US" sz="3800" dirty="0"/>
            </a:br>
            <a:r>
              <a:rPr lang="en-US" sz="2000" dirty="0">
                <a:hlinkClick r:id="rId3"/>
              </a:rPr>
              <a:t>https://www.youtube.com/watch?v=NUMa0QkPzns</a:t>
            </a:r>
            <a:br>
              <a:rPr lang="en-US" sz="1700" dirty="0"/>
            </a:br>
            <a:endParaRPr lang="en-US" sz="1700" dirty="0"/>
          </a:p>
        </p:txBody>
      </p:sp>
      <p:pic>
        <p:nvPicPr>
          <p:cNvPr id="4" name="Online Media 3" descr="It’s not you. Phones are designed to be addicting.">
            <a:hlinkClick r:id="" action="ppaction://media"/>
            <a:extLst>
              <a:ext uri="{FF2B5EF4-FFF2-40B4-BE49-F238E27FC236}">
                <a16:creationId xmlns:a16="http://schemas.microsoft.com/office/drawing/2014/main" id="{BD72AF8B-97E4-A949-A039-E0B866A282D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962814" y="2259833"/>
            <a:ext cx="5467186" cy="30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92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C6186-CA51-3242-B21D-C09444F21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4308" y="1228307"/>
            <a:ext cx="5283819" cy="1436833"/>
          </a:xfrm>
        </p:spPr>
        <p:txBody>
          <a:bodyPr anchor="ctr">
            <a:normAutofit/>
          </a:bodyPr>
          <a:lstStyle/>
          <a:p>
            <a:r>
              <a:rPr lang="en-US" sz="1400" dirty="0"/>
              <a:t>Song 1: Father John Misty, “Total Entertainment Forever”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>
                <a:hlinkClick r:id="rId3"/>
              </a:rPr>
              <a:t>https://www.youtube.com/watch?v=eHpV08wI-bw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EBAA73-25CD-43A9-A142-A6BF10560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546409"/>
            <a:ext cx="4506951" cy="6175613"/>
          </a:xfrm>
        </p:spPr>
        <p:txBody>
          <a:bodyPr anchor="t">
            <a:noAutofit/>
          </a:bodyPr>
          <a:lstStyle/>
          <a:p>
            <a:r>
              <a:rPr lang="en-US" sz="1000" dirty="0"/>
              <a:t>[</a:t>
            </a:r>
            <a:r>
              <a:rPr lang="en-US" sz="900" dirty="0"/>
              <a:t>Intro]</a:t>
            </a:r>
            <a:br>
              <a:rPr lang="en-US" sz="900" dirty="0"/>
            </a:br>
            <a:r>
              <a:rPr lang="en-US" sz="900" dirty="0"/>
              <a:t>Bedding Taylor Swift every night inside the Oculus Rift</a:t>
            </a:r>
            <a:br>
              <a:rPr lang="en-US" sz="900" dirty="0"/>
            </a:br>
            <a:r>
              <a:rPr lang="en-US" sz="900" dirty="0"/>
              <a:t>After mister and the missus finish dinner and the dishes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[Pre-Chorus]</a:t>
            </a:r>
            <a:br>
              <a:rPr lang="en-US" sz="900" dirty="0"/>
            </a:br>
            <a:r>
              <a:rPr lang="en-US" sz="900" dirty="0"/>
              <a:t>And now the future's definition is so much higher than it was last year</a:t>
            </a:r>
            <a:br>
              <a:rPr lang="en-US" sz="900" dirty="0"/>
            </a:br>
            <a:r>
              <a:rPr lang="en-US" sz="900" dirty="0"/>
              <a:t>It's like the images have all become real</a:t>
            </a:r>
            <a:br>
              <a:rPr lang="en-US" sz="900" dirty="0"/>
            </a:br>
            <a:r>
              <a:rPr lang="en-US" sz="900" dirty="0"/>
              <a:t>And someone's living my life for me out in the mirror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[Chorus]</a:t>
            </a:r>
            <a:br>
              <a:rPr lang="en-US" sz="900" dirty="0"/>
            </a:br>
            <a:r>
              <a:rPr lang="en-US" sz="900" dirty="0"/>
              <a:t>No, can you believe how far we've come?</a:t>
            </a:r>
            <a:br>
              <a:rPr lang="en-US" sz="900" dirty="0"/>
            </a:br>
            <a:r>
              <a:rPr lang="en-US" sz="900" dirty="0"/>
              <a:t>In the new age</a:t>
            </a:r>
            <a:br>
              <a:rPr lang="en-US" sz="900" dirty="0"/>
            </a:br>
            <a:r>
              <a:rPr lang="en-US" sz="900" dirty="0"/>
              <a:t>Freedom to have what you want</a:t>
            </a:r>
            <a:br>
              <a:rPr lang="en-US" sz="900" dirty="0"/>
            </a:br>
            <a:r>
              <a:rPr lang="en-US" sz="900" dirty="0"/>
              <a:t>In the new age we'll all be entertained</a:t>
            </a:r>
            <a:br>
              <a:rPr lang="en-US" sz="900" dirty="0"/>
            </a:br>
            <a:r>
              <a:rPr lang="en-US" sz="900" dirty="0"/>
              <a:t>Rich or poor, the channels are all the same</a:t>
            </a:r>
            <a:br>
              <a:rPr lang="en-US" sz="900" dirty="0"/>
            </a:br>
            <a:r>
              <a:rPr lang="en-US" sz="900" dirty="0"/>
              <a:t>You're a star now, baby, so dry your tears</a:t>
            </a:r>
            <a:br>
              <a:rPr lang="en-US" sz="900" dirty="0"/>
            </a:br>
            <a:r>
              <a:rPr lang="en-US" sz="900" dirty="0"/>
              <a:t>You're just like them</a:t>
            </a:r>
            <a:br>
              <a:rPr lang="en-US" sz="900" dirty="0"/>
            </a:br>
            <a:r>
              <a:rPr lang="en-US" sz="900" dirty="0"/>
              <a:t>Wake on up from the nightmare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[Post-Chorus]</a:t>
            </a:r>
            <a:br>
              <a:rPr lang="en-US" sz="900" dirty="0"/>
            </a:br>
            <a:r>
              <a:rPr lang="en-US" sz="900" dirty="0"/>
              <a:t>Na,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br>
              <a:rPr lang="en-US" sz="900" dirty="0"/>
            </a:br>
            <a:r>
              <a:rPr lang="en-US" sz="900" dirty="0"/>
              <a:t>Na,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r>
              <a:rPr lang="en-US" sz="900" dirty="0"/>
              <a:t>, </a:t>
            </a:r>
            <a:r>
              <a:rPr lang="en-US" sz="900" dirty="0" err="1"/>
              <a:t>na</a:t>
            </a:r>
            <a:r>
              <a:rPr lang="en-US" sz="900" dirty="0"/>
              <a:t> </a:t>
            </a:r>
            <a:r>
              <a:rPr lang="en-US" sz="900" dirty="0" err="1"/>
              <a:t>na</a:t>
            </a:r>
            <a:br>
              <a:rPr lang="en-US" sz="900" dirty="0"/>
            </a:br>
            <a:r>
              <a:rPr lang="en-US" sz="900" dirty="0"/>
              <a:t>Come on, oh, oh, oh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[Bridge]</a:t>
            </a:r>
            <a:br>
              <a:rPr lang="en-US" sz="900" dirty="0"/>
            </a:br>
            <a:r>
              <a:rPr lang="en-US" sz="900" dirty="0"/>
              <a:t>No gods to rule us</a:t>
            </a:r>
            <a:br>
              <a:rPr lang="en-US" sz="900" dirty="0"/>
            </a:br>
            <a:r>
              <a:rPr lang="en-US" sz="900" dirty="0"/>
              <a:t>No drugs to soothe us</a:t>
            </a:r>
            <a:br>
              <a:rPr lang="en-US" sz="900" dirty="0"/>
            </a:br>
            <a:r>
              <a:rPr lang="en-US" sz="900" dirty="0"/>
              <a:t>No myths to prove stuff</a:t>
            </a:r>
            <a:br>
              <a:rPr lang="en-US" sz="900" dirty="0"/>
            </a:br>
            <a:r>
              <a:rPr lang="en-US" sz="900" dirty="0"/>
              <a:t>No love to confuse us</a:t>
            </a:r>
            <a:br>
              <a:rPr lang="en-US" sz="900" dirty="0"/>
            </a:br>
            <a:r>
              <a:rPr lang="en-US" sz="900" dirty="0"/>
              <a:t>Not bad for a race of demented monkeys</a:t>
            </a:r>
            <a:br>
              <a:rPr lang="en-US" sz="900" dirty="0"/>
            </a:br>
            <a:r>
              <a:rPr lang="en-US" sz="900" dirty="0"/>
              <a:t>From a cave to a city to a permanent party</a:t>
            </a:r>
            <a:br>
              <a:rPr lang="en-US" sz="900" dirty="0"/>
            </a:br>
            <a:r>
              <a:rPr lang="en-US" sz="900" dirty="0"/>
              <a:t>Come on, oh, oh, oh</a:t>
            </a:r>
          </a:p>
          <a:p>
            <a:r>
              <a:rPr lang="en-US" sz="900" dirty="0"/>
              <a:t>[Outro]</a:t>
            </a:r>
            <a:br>
              <a:rPr lang="en-US" sz="900" dirty="0"/>
            </a:br>
            <a:r>
              <a:rPr lang="en-US" sz="900" dirty="0"/>
              <a:t>When the historians find us we'll be in our homes</a:t>
            </a:r>
            <a:br>
              <a:rPr lang="en-US" sz="900" dirty="0"/>
            </a:br>
            <a:r>
              <a:rPr lang="en-US" sz="900" dirty="0"/>
              <a:t>Plugged into our hubs</a:t>
            </a:r>
            <a:br>
              <a:rPr lang="en-US" sz="900" dirty="0"/>
            </a:br>
            <a:r>
              <a:rPr lang="en-US" sz="900" dirty="0"/>
              <a:t>Skin and bones</a:t>
            </a:r>
            <a:br>
              <a:rPr lang="en-US" sz="900" dirty="0"/>
            </a:br>
            <a:r>
              <a:rPr lang="en-US" sz="900" dirty="0"/>
              <a:t>A frozen smile on every face</a:t>
            </a:r>
            <a:br>
              <a:rPr lang="en-US" sz="900" dirty="0"/>
            </a:br>
            <a:r>
              <a:rPr lang="en-US" sz="900" dirty="0"/>
              <a:t>As the stories replay</a:t>
            </a:r>
            <a:br>
              <a:rPr lang="en-US" sz="900" dirty="0"/>
            </a:br>
            <a:r>
              <a:rPr lang="en-US" sz="900" dirty="0"/>
              <a:t>This must have been a wonderful place</a:t>
            </a:r>
          </a:p>
        </p:txBody>
      </p:sp>
      <p:pic>
        <p:nvPicPr>
          <p:cNvPr id="4" name="Online Media 3" descr="Father John Misty - &quot;Total Entertainment Forever&quot; [Official Music Video]">
            <a:hlinkClick r:id="" action="ppaction://media"/>
            <a:extLst>
              <a:ext uri="{FF2B5EF4-FFF2-40B4-BE49-F238E27FC236}">
                <a16:creationId xmlns:a16="http://schemas.microsoft.com/office/drawing/2014/main" id="{ED17C240-D659-E648-9BA7-91ED09886E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641077" y="3049524"/>
            <a:ext cx="5026924" cy="284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667490-DB81-488B-B0E9-A2D13C48B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4C91F-61A2-B04F-86CF-D08F65E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3688" y="1784195"/>
            <a:ext cx="3676122" cy="1078823"/>
          </a:xfrm>
        </p:spPr>
        <p:txBody>
          <a:bodyPr>
            <a:normAutofit fontScale="90000"/>
          </a:bodyPr>
          <a:lstStyle/>
          <a:p>
            <a:r>
              <a:rPr lang="en-US" sz="1400" dirty="0"/>
              <a:t>Song 2: Damon </a:t>
            </a:r>
            <a:r>
              <a:rPr lang="en-US" sz="1400" dirty="0" err="1"/>
              <a:t>Albarn</a:t>
            </a:r>
            <a:r>
              <a:rPr lang="en-US" sz="1400" dirty="0"/>
              <a:t>, “Everyday Robots”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>
                <a:hlinkClick r:id="rId3"/>
              </a:rPr>
              <a:t>https://www.youtube.com/watch?v=rjbiUj-FD-o</a:t>
            </a:r>
            <a:br>
              <a:rPr lang="en-US" sz="1400" dirty="0"/>
            </a:b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FFF6F6-E66F-4BC9-AE14-F776763E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170878"/>
            <a:ext cx="4512857" cy="4928169"/>
          </a:xfrm>
        </p:spPr>
        <p:txBody>
          <a:bodyPr>
            <a:normAutofit/>
          </a:bodyPr>
          <a:lstStyle/>
          <a:p>
            <a:r>
              <a:rPr lang="en-US" sz="900" dirty="0"/>
              <a:t>[Intro]</a:t>
            </a:r>
            <a:br>
              <a:rPr lang="en-US" sz="900" dirty="0"/>
            </a:br>
            <a:r>
              <a:rPr lang="en-US" sz="900" i="1" dirty="0"/>
              <a:t>"They-they-they-they didn’t know where they was going</a:t>
            </a:r>
            <a:br>
              <a:rPr lang="en-US" sz="900" i="1" dirty="0"/>
            </a:br>
            <a:r>
              <a:rPr lang="en-US" sz="900" i="1" dirty="0"/>
              <a:t>But they knew where they was, wasn’t it?"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[Verse 1]</a:t>
            </a:r>
            <a:br>
              <a:rPr lang="en-US" sz="900" dirty="0"/>
            </a:br>
            <a:r>
              <a:rPr lang="en-US" sz="900" dirty="0"/>
              <a:t>We are everyday robots on our phones</a:t>
            </a:r>
            <a:br>
              <a:rPr lang="en-US" sz="900" dirty="0"/>
            </a:br>
            <a:r>
              <a:rPr lang="en-US" sz="900" dirty="0"/>
              <a:t>In the process of getting home </a:t>
            </a:r>
            <a:r>
              <a:rPr lang="en-US" sz="900" dirty="0">
                <a:hlinkClick r:id="rId4"/>
              </a:rPr>
              <a:t>(Autonomous)</a:t>
            </a:r>
            <a:br>
              <a:rPr lang="en-US" sz="900" dirty="0"/>
            </a:br>
            <a:r>
              <a:rPr lang="en-US" sz="900" dirty="0"/>
              <a:t>Looking like standing stones</a:t>
            </a:r>
            <a:br>
              <a:rPr lang="en-US" sz="900" dirty="0"/>
            </a:br>
            <a:r>
              <a:rPr lang="en-US" sz="900" dirty="0"/>
              <a:t>Out there on our own</a:t>
            </a:r>
            <a:br>
              <a:rPr lang="en-US" sz="900" dirty="0"/>
            </a:br>
            <a:r>
              <a:rPr lang="en-US" sz="900" dirty="0"/>
              <a:t>We're everyday robots in control</a:t>
            </a:r>
            <a:br>
              <a:rPr lang="en-US" sz="900" dirty="0"/>
            </a:br>
            <a:r>
              <a:rPr lang="en-US" sz="900" dirty="0"/>
              <a:t>Or in the process of being sold </a:t>
            </a:r>
            <a:r>
              <a:rPr lang="en-US" sz="900" dirty="0">
                <a:hlinkClick r:id="rId4"/>
              </a:rPr>
              <a:t>(Autonomous)</a:t>
            </a:r>
            <a:br>
              <a:rPr lang="en-US" sz="900" dirty="0"/>
            </a:br>
            <a:r>
              <a:rPr lang="en-US" sz="900" dirty="0"/>
              <a:t>Driving in adjacent cars</a:t>
            </a:r>
            <a:br>
              <a:rPr lang="en-US" sz="900" dirty="0"/>
            </a:br>
            <a:r>
              <a:rPr lang="en-US" sz="900" dirty="0"/>
              <a:t>'Til you press restart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[Interlude]</a:t>
            </a:r>
            <a:br>
              <a:rPr lang="en-US" sz="900" dirty="0"/>
            </a:br>
            <a:r>
              <a:rPr lang="en-US" sz="900" i="1" dirty="0"/>
              <a:t>"They-they-they-they didn’t know where they was going</a:t>
            </a:r>
            <a:br>
              <a:rPr lang="en-US" sz="900" i="1" dirty="0"/>
            </a:br>
            <a:r>
              <a:rPr lang="en-US" sz="900" i="1" dirty="0"/>
              <a:t>But they knew where they was, wasn’t it?"</a:t>
            </a:r>
            <a:r>
              <a:rPr lang="en-US" sz="900" dirty="0"/>
              <a:t> </a:t>
            </a:r>
            <a:r>
              <a:rPr lang="en-US" sz="900" dirty="0">
                <a:hlinkClick r:id="rId4"/>
              </a:rPr>
              <a:t>(Autonomous)</a:t>
            </a:r>
            <a:endParaRPr lang="en-US" sz="900" dirty="0"/>
          </a:p>
          <a:p>
            <a:r>
              <a:rPr lang="en-US" sz="900" dirty="0"/>
              <a:t>[Verse 2]</a:t>
            </a:r>
            <a:br>
              <a:rPr lang="en-US" sz="900" dirty="0"/>
            </a:br>
            <a:r>
              <a:rPr lang="en-US" sz="900" dirty="0"/>
              <a:t>Everyday robots just touch thumbs</a:t>
            </a:r>
            <a:br>
              <a:rPr lang="en-US" sz="900" dirty="0"/>
            </a:br>
            <a:r>
              <a:rPr lang="en-US" sz="900" dirty="0"/>
              <a:t>Swimmin’ in lingo they become </a:t>
            </a:r>
            <a:r>
              <a:rPr lang="en-US" sz="900" dirty="0">
                <a:hlinkClick r:id="rId4"/>
              </a:rPr>
              <a:t>(Autonomous)</a:t>
            </a:r>
            <a:br>
              <a:rPr lang="en-US" sz="900" dirty="0"/>
            </a:br>
            <a:r>
              <a:rPr lang="en-US" sz="900" dirty="0"/>
              <a:t>Stricken in a status sea</a:t>
            </a:r>
            <a:br>
              <a:rPr lang="en-US" sz="900" dirty="0"/>
            </a:br>
            <a:r>
              <a:rPr lang="en-US" sz="900" dirty="0"/>
              <a:t>One more vacancy</a:t>
            </a:r>
            <a:br>
              <a:rPr lang="en-US" sz="900" dirty="0"/>
            </a:br>
            <a:r>
              <a:rPr lang="en-US" sz="900" dirty="0"/>
              <a:t>For everyday robots getting old</a:t>
            </a:r>
            <a:br>
              <a:rPr lang="en-US" sz="900" dirty="0"/>
            </a:br>
            <a:r>
              <a:rPr lang="en-US" sz="900" dirty="0"/>
              <a:t>When our lips are cold </a:t>
            </a:r>
            <a:r>
              <a:rPr lang="en-US" sz="900" dirty="0">
                <a:hlinkClick r:id="rId4"/>
              </a:rPr>
              <a:t>(Autonomous)</a:t>
            </a:r>
            <a:br>
              <a:rPr lang="en-US" sz="900" dirty="0"/>
            </a:br>
            <a:r>
              <a:rPr lang="en-US" sz="900" dirty="0"/>
              <a:t>Lookin’ like standing stones</a:t>
            </a:r>
            <a:br>
              <a:rPr lang="en-US" sz="900" dirty="0"/>
            </a:br>
            <a:r>
              <a:rPr lang="en-US" sz="900" dirty="0"/>
              <a:t>Out there on our own</a:t>
            </a:r>
          </a:p>
          <a:p>
            <a:r>
              <a:rPr lang="en-US" sz="900" dirty="0"/>
              <a:t>[Outro]</a:t>
            </a:r>
            <a:br>
              <a:rPr lang="en-US" sz="900" dirty="0"/>
            </a:br>
            <a:r>
              <a:rPr lang="en-US" sz="900" dirty="0"/>
              <a:t>Little robots in ringback tones</a:t>
            </a:r>
            <a:br>
              <a:rPr lang="en-US" sz="900" dirty="0"/>
            </a:br>
            <a:r>
              <a:rPr lang="en-US" sz="900" dirty="0"/>
              <a:t>In the process of getting home </a:t>
            </a:r>
            <a:r>
              <a:rPr lang="en-US" sz="900" dirty="0">
                <a:hlinkClick r:id="rId4"/>
              </a:rPr>
              <a:t>(Autonomous)</a:t>
            </a:r>
            <a:br>
              <a:rPr lang="en-US" sz="900" dirty="0"/>
            </a:br>
            <a:r>
              <a:rPr lang="en-US" sz="900" dirty="0">
                <a:hlinkClick r:id="rId4"/>
              </a:rPr>
              <a:t>(Autonomous)</a:t>
            </a:r>
            <a:endParaRPr lang="en-US" sz="900" dirty="0"/>
          </a:p>
          <a:p>
            <a:endParaRPr lang="en-US" dirty="0"/>
          </a:p>
        </p:txBody>
      </p:sp>
      <p:pic>
        <p:nvPicPr>
          <p:cNvPr id="4" name="Online Media 3" descr="Damon Albarn - Everyday Robots (Official Video)">
            <a:hlinkClick r:id="" action="ppaction://media"/>
            <a:extLst>
              <a:ext uri="{FF2B5EF4-FFF2-40B4-BE49-F238E27FC236}">
                <a16:creationId xmlns:a16="http://schemas.microsoft.com/office/drawing/2014/main" id="{BDC93DEE-2FAB-2E48-B838-E4C723E27A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57999" y="2723796"/>
            <a:ext cx="3839571" cy="216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6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B44D33-44C6-0042-AC59-6252D0FD8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650"/>
            <a:ext cx="4465093" cy="391299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Song 3: </a:t>
            </a:r>
            <a:br>
              <a:rPr lang="en-US" dirty="0"/>
            </a:br>
            <a:r>
              <a:rPr lang="en-US" dirty="0"/>
              <a:t>”Deeper Understanding,” Kate Bush</a:t>
            </a:r>
            <a:br>
              <a:rPr lang="en-US" dirty="0"/>
            </a:br>
            <a:r>
              <a:rPr lang="en-US" sz="1900" dirty="0">
                <a:hlinkClick r:id="rId3"/>
              </a:rPr>
              <a:t>https://www.youtube.com/watch?v=nzqF_gBpS84</a:t>
            </a:r>
            <a:br>
              <a:rPr lang="en-US" sz="1900" dirty="0"/>
            </a:br>
            <a:endParaRPr lang="en-US" sz="1900" dirty="0"/>
          </a:p>
        </p:txBody>
      </p:sp>
      <p:pic>
        <p:nvPicPr>
          <p:cNvPr id="4" name="Online Media 3" descr="Kate Bush - Deeper Understanding - Official Video">
            <a:hlinkClick r:id="" action="ppaction://media"/>
            <a:extLst>
              <a:ext uri="{FF2B5EF4-FFF2-40B4-BE49-F238E27FC236}">
                <a16:creationId xmlns:a16="http://schemas.microsoft.com/office/drawing/2014/main" id="{C7B2BB94-50A3-CF49-A468-8334E4C11E1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962814" y="2259833"/>
            <a:ext cx="5467186" cy="30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2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136384-703C-6B42-B606-153DACBD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3" y="1517903"/>
            <a:ext cx="4835492" cy="4578096"/>
          </a:xfrm>
        </p:spPr>
        <p:txBody>
          <a:bodyPr anchor="ctr">
            <a:normAutofit/>
          </a:bodyPr>
          <a:lstStyle/>
          <a:p>
            <a:r>
              <a:rPr lang="en-US" sz="2500" dirty="0"/>
              <a:t>Poem 1: </a:t>
            </a:r>
            <a:br>
              <a:rPr lang="en-US" sz="2500" dirty="0"/>
            </a:br>
            <a:r>
              <a:rPr lang="en-US" sz="2500" dirty="0"/>
              <a:t>”The Facebook Sonnet,” Sherman Alexie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E53AC-457A-904B-9533-50A8B495B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1183" y="1517904"/>
            <a:ext cx="4087012" cy="4578096"/>
          </a:xfrm>
        </p:spPr>
        <p:txBody>
          <a:bodyPr anchor="ctr">
            <a:normAutofit/>
          </a:bodyPr>
          <a:lstStyle/>
          <a:p>
            <a:r>
              <a:rPr lang="en-US" sz="1500" dirty="0"/>
              <a:t>Welcome to the endless high-school</a:t>
            </a:r>
            <a:br>
              <a:rPr lang="en-US" sz="1500" dirty="0"/>
            </a:br>
            <a:r>
              <a:rPr lang="en-US" sz="1500" dirty="0"/>
              <a:t>Reunion. Welcome to past friends</a:t>
            </a:r>
            <a:br>
              <a:rPr lang="en-US" sz="1500" dirty="0"/>
            </a:br>
            <a:r>
              <a:rPr lang="en-US" sz="1500" dirty="0"/>
              <a:t>And lovers, however kind or cruel.</a:t>
            </a:r>
            <a:br>
              <a:rPr lang="en-US" sz="1500" dirty="0"/>
            </a:br>
            <a:r>
              <a:rPr lang="en-US" sz="1500" dirty="0"/>
              <a:t>Let’s undervalue and </a:t>
            </a:r>
            <a:r>
              <a:rPr lang="en-US" sz="1500" dirty="0" err="1"/>
              <a:t>unmend</a:t>
            </a:r>
            <a:endParaRPr lang="en-US" sz="1500" dirty="0"/>
          </a:p>
          <a:p>
            <a:r>
              <a:rPr lang="en-US" sz="1500" dirty="0"/>
              <a:t>The present. Why can’t we pretend</a:t>
            </a:r>
            <a:br>
              <a:rPr lang="en-US" sz="1500" dirty="0"/>
            </a:br>
            <a:r>
              <a:rPr lang="en-US" sz="1500" dirty="0"/>
              <a:t>Every stage of life is the same?</a:t>
            </a:r>
            <a:br>
              <a:rPr lang="en-US" sz="1500" dirty="0"/>
            </a:br>
            <a:r>
              <a:rPr lang="en-US" sz="1500" dirty="0"/>
              <a:t>Let’s exhume, resume, and extend</a:t>
            </a:r>
            <a:br>
              <a:rPr lang="en-US" sz="1500" dirty="0"/>
            </a:br>
            <a:r>
              <a:rPr lang="en-US" sz="1500" dirty="0"/>
              <a:t>Childhood. Let’s all play the games</a:t>
            </a:r>
          </a:p>
          <a:p>
            <a:r>
              <a:rPr lang="en-US" sz="1500" dirty="0"/>
              <a:t>That occupy the young. Let fame</a:t>
            </a:r>
            <a:br>
              <a:rPr lang="en-US" sz="1500" dirty="0"/>
            </a:br>
            <a:r>
              <a:rPr lang="en-US" sz="1500" dirty="0"/>
              <a:t>And shame intertwine. Let one’s search</a:t>
            </a:r>
            <a:br>
              <a:rPr lang="en-US" sz="1500" dirty="0"/>
            </a:br>
            <a:r>
              <a:rPr lang="en-US" sz="1500" dirty="0"/>
              <a:t>For God become public domain.</a:t>
            </a:r>
            <a:br>
              <a:rPr lang="en-US" sz="1500" dirty="0"/>
            </a:br>
            <a:r>
              <a:rPr lang="en-US" sz="1500" dirty="0"/>
              <a:t>Let </a:t>
            </a:r>
            <a:r>
              <a:rPr lang="en-US" sz="1500" dirty="0" err="1"/>
              <a:t>church.com</a:t>
            </a:r>
            <a:r>
              <a:rPr lang="en-US" sz="1500" dirty="0"/>
              <a:t> become our church.</a:t>
            </a:r>
          </a:p>
          <a:p>
            <a:r>
              <a:rPr lang="en-US" sz="1500" dirty="0"/>
              <a:t>Let’s sign up, sign in, and confess</a:t>
            </a:r>
            <a:br>
              <a:rPr lang="en-US" sz="1500" dirty="0"/>
            </a:br>
            <a:r>
              <a:rPr lang="en-US" sz="1500" dirty="0"/>
              <a:t>Here at the altar of loneliness.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5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E410-A852-D24B-A325-2B5793E4B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Poem 2: “Look Up,” Gary Turk </a:t>
            </a:r>
            <a:br>
              <a:rPr lang="en-US" dirty="0"/>
            </a:br>
            <a:r>
              <a:rPr lang="en-US" sz="1900" dirty="0">
                <a:hlinkClick r:id="rId3"/>
              </a:rPr>
              <a:t>https://www.youtube.com/watch?v=Z7dLU6fk9QY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Online Media 3" descr="Look Up | Gary Turk (Official Video)">
            <a:hlinkClick r:id="" action="ppaction://media"/>
            <a:extLst>
              <a:ext uri="{FF2B5EF4-FFF2-40B4-BE49-F238E27FC236}">
                <a16:creationId xmlns:a16="http://schemas.microsoft.com/office/drawing/2014/main" id="{25690268-C17B-C443-B1C5-06E403362FC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22638" y="2971800"/>
            <a:ext cx="5535612" cy="312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6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2FE97F-933B-EF49-9A3C-8B0D5E90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650"/>
            <a:ext cx="4465093" cy="27971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/>
              <a:t>Poem 3: “The World is Too Much With Us,” William Wordsworth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122364-2C16-F545-9B8C-EA3F19235DC4}"/>
              </a:ext>
            </a:extLst>
          </p:cNvPr>
          <p:cNvSpPr/>
          <p:nvPr/>
        </p:nvSpPr>
        <p:spPr>
          <a:xfrm>
            <a:off x="6739054" y="1262058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The world is too much with us; late and soon,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Getting and spending, we lay waste our powers;—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Little we see in Nature that is ours;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We have given our hearts away, a sordid boon!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This Sea that bares her bosom to the moon;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The winds that will be howling at all hours,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And are up-gathered now like sleeping flowers;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For this, for everything, we are out of tune;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It moves us not. Great God! I’d rather be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A Pagan suckled in a creed outworn;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So might I, standing on this pleasant lea,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Have glimpses that would make me less forlorn;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Have sight of Proteus rising from the sea;</a:t>
            </a:r>
            <a:br>
              <a:rPr lang="en-US" sz="1200" dirty="0">
                <a:solidFill>
                  <a:srgbClr val="000000"/>
                </a:solidFill>
                <a:latin typeface="inherit"/>
              </a:rPr>
            </a:br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Or hear old Triton blow his </a:t>
            </a:r>
            <a:r>
              <a:rPr lang="en-US" sz="1200" dirty="0" err="1">
                <a:solidFill>
                  <a:srgbClr val="000000"/>
                </a:solidFill>
                <a:latin typeface="inherit"/>
              </a:rPr>
              <a:t>wreathèd</a:t>
            </a:r>
            <a:r>
              <a:rPr lang="en-US" sz="1200" dirty="0">
                <a:solidFill>
                  <a:srgbClr val="000000"/>
                </a:solidFill>
                <a:latin typeface="inherit"/>
              </a:rPr>
              <a:t> horn.</a:t>
            </a:r>
          </a:p>
        </p:txBody>
      </p:sp>
    </p:spTree>
    <p:extLst>
      <p:ext uri="{BB962C8B-B14F-4D97-AF65-F5344CB8AC3E}">
        <p14:creationId xmlns:p14="http://schemas.microsoft.com/office/powerpoint/2010/main" val="3559544502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RightStep">
      <a:dk1>
        <a:srgbClr val="000000"/>
      </a:dk1>
      <a:lt1>
        <a:srgbClr val="FFFFFF"/>
      </a:lt1>
      <a:dk2>
        <a:srgbClr val="3C3122"/>
      </a:dk2>
      <a:lt2>
        <a:srgbClr val="E2E8E6"/>
      </a:lt2>
      <a:accent1>
        <a:srgbClr val="CC90A0"/>
      </a:accent1>
      <a:accent2>
        <a:srgbClr val="C18377"/>
      </a:accent2>
      <a:accent3>
        <a:srgbClr val="C09F74"/>
      </a:accent3>
      <a:accent4>
        <a:srgbClr val="A8A768"/>
      </a:accent4>
      <a:accent5>
        <a:srgbClr val="96AB78"/>
      </a:accent5>
      <a:accent6>
        <a:srgbClr val="7AB16D"/>
      </a:accent6>
      <a:hlink>
        <a:srgbClr val="568F80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52</TotalTime>
  <Words>987</Words>
  <Application>Microsoft Macintosh PowerPoint</Application>
  <PresentationFormat>Widescreen</PresentationFormat>
  <Paragraphs>37</Paragraphs>
  <Slides>12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Aharoni</vt:lpstr>
      <vt:lpstr>Arial</vt:lpstr>
      <vt:lpstr>Avenir Next LT Pro</vt:lpstr>
      <vt:lpstr>inherit</vt:lpstr>
      <vt:lpstr>PrismaticVTI</vt:lpstr>
      <vt:lpstr>Media Resources for Technology Addiction</vt:lpstr>
      <vt:lpstr>Video 1: Why Our Screens Make Us Less Happy: Adam Alter, TED Talk</vt:lpstr>
      <vt:lpstr>Video 2: It’s Not You: Smartphones Are Designed to be Addicting, Vox  https://www.youtube.com/watch?v=NUMa0QkPzns </vt:lpstr>
      <vt:lpstr>Song 1: Father John Misty, “Total Entertainment Forever”  https://www.youtube.com/watch?v=eHpV08wI-bw </vt:lpstr>
      <vt:lpstr>Song 2: Damon Albarn, “Everyday Robots”  https://www.youtube.com/watch?v=rjbiUj-FD-o  </vt:lpstr>
      <vt:lpstr>Song 3:  ”Deeper Understanding,” Kate Bush https://www.youtube.com/watch?v=nzqF_gBpS84 </vt:lpstr>
      <vt:lpstr>Poem 1:  ”The Facebook Sonnet,” Sherman Alexie</vt:lpstr>
      <vt:lpstr>Poem 2: “Look Up,” Gary Turk  https://www.youtube.com/watch?v=Z7dLU6fk9QY </vt:lpstr>
      <vt:lpstr>Poem 3: “The World is Too Much With Us,” William Wordsworth</vt:lpstr>
      <vt:lpstr>Artwork 1: “Periscope,” Pawel Kuczynski  </vt:lpstr>
      <vt:lpstr>Artwork 2:  “PHONE BUDDIES,”  ANDREW RAE </vt:lpstr>
      <vt:lpstr>Artwork 3: “Let’s Play,” Angel Boligan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Resources for Technology Addiction</dc:title>
  <dc:creator>Jennifer S. Anderson</dc:creator>
  <cp:lastModifiedBy>Jennifer S. Anderson</cp:lastModifiedBy>
  <cp:revision>20</cp:revision>
  <dcterms:created xsi:type="dcterms:W3CDTF">2021-06-16T17:08:32Z</dcterms:created>
  <dcterms:modified xsi:type="dcterms:W3CDTF">2021-08-01T23:45:17Z</dcterms:modified>
</cp:coreProperties>
</file>