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6208"/>
  </p:normalViewPr>
  <p:slideViewPr>
    <p:cSldViewPr snapToGrid="0" snapToObjects="1">
      <p:cViewPr varScale="1">
        <p:scale>
          <a:sx n="115" d="100"/>
          <a:sy n="115" d="100"/>
        </p:scale>
        <p:origin x="2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8/1/21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8/1/21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8/1/21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8/1/21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nita_farahany_when_technology_can_read_minds_how_will_we_protect_our_privacy?language=en"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gWrD3EJ1Do" TargetMode="External"/><Relationship Id="rId2" Type="http://schemas.openxmlformats.org/officeDocument/2006/relationships/slideLayout" Target="../slideLayouts/slideLayout2.xml"/><Relationship Id="rId1" Type="http://schemas.openxmlformats.org/officeDocument/2006/relationships/video" Target="https://www.youtube.com/embed/LgWrD3EJ1Do?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Lfz2bbxxuM" TargetMode="External"/><Relationship Id="rId2" Type="http://schemas.openxmlformats.org/officeDocument/2006/relationships/slideLayout" Target="../slideLayouts/slideLayout2.xml"/><Relationship Id="rId1" Type="http://schemas.openxmlformats.org/officeDocument/2006/relationships/video" Target="https://www.youtube.com/embed/kLfz2bbxxuM?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VAxUMuhz98" TargetMode="External"/><Relationship Id="rId2" Type="http://schemas.openxmlformats.org/officeDocument/2006/relationships/slideLayout" Target="../slideLayouts/slideLayout2.xml"/><Relationship Id="rId1" Type="http://schemas.openxmlformats.org/officeDocument/2006/relationships/video" Target="https://www.youtube.com/embed/TqhX16CsEQ4?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adgets.ndtv.com/internet/news/art-exhibit-pushes-boundaries-of-online-privacy-3524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mobilisationlab.org/stories/big-data-privacy-interactive-a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0BB1-1E9E-684A-9749-76CEA0DEB6E1}"/>
              </a:ext>
            </a:extLst>
          </p:cNvPr>
          <p:cNvSpPr>
            <a:spLocks noGrp="1"/>
          </p:cNvSpPr>
          <p:nvPr>
            <p:ph type="ctrTitle"/>
          </p:nvPr>
        </p:nvSpPr>
        <p:spPr/>
        <p:txBody>
          <a:bodyPr/>
          <a:lstStyle/>
          <a:p>
            <a:r>
              <a:rPr lang="en-US" dirty="0"/>
              <a:t>Media resources: </a:t>
            </a:r>
            <a:br>
              <a:rPr lang="en-US" dirty="0"/>
            </a:br>
            <a:r>
              <a:rPr lang="en-US" dirty="0"/>
              <a:t>technology privacy</a:t>
            </a:r>
          </a:p>
        </p:txBody>
      </p:sp>
      <p:sp>
        <p:nvSpPr>
          <p:cNvPr id="3" name="Subtitle 2">
            <a:extLst>
              <a:ext uri="{FF2B5EF4-FFF2-40B4-BE49-F238E27FC236}">
                <a16:creationId xmlns:a16="http://schemas.microsoft.com/office/drawing/2014/main" id="{FD0B6972-9D6A-254A-B5CE-33DC4838CBAF}"/>
              </a:ext>
            </a:extLst>
          </p:cNvPr>
          <p:cNvSpPr>
            <a:spLocks noGrp="1"/>
          </p:cNvSpPr>
          <p:nvPr>
            <p:ph type="subTitle" idx="1"/>
          </p:nvPr>
        </p:nvSpPr>
        <p:spPr/>
        <p:txBody>
          <a:bodyPr/>
          <a:lstStyle/>
          <a:p>
            <a:r>
              <a:rPr lang="en-US" dirty="0"/>
              <a:t>Videos, Songs, Poems, and Artwork</a:t>
            </a:r>
          </a:p>
        </p:txBody>
      </p:sp>
    </p:spTree>
    <p:extLst>
      <p:ext uri="{BB962C8B-B14F-4D97-AF65-F5344CB8AC3E}">
        <p14:creationId xmlns:p14="http://schemas.microsoft.com/office/powerpoint/2010/main" val="147983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10E8-016E-C144-AE76-F822B0172B9A}"/>
              </a:ext>
            </a:extLst>
          </p:cNvPr>
          <p:cNvSpPr>
            <a:spLocks noGrp="1"/>
          </p:cNvSpPr>
          <p:nvPr>
            <p:ph type="title"/>
          </p:nvPr>
        </p:nvSpPr>
        <p:spPr>
          <a:xfrm>
            <a:off x="5443979" y="752816"/>
            <a:ext cx="5928358" cy="1645920"/>
          </a:xfrm>
        </p:spPr>
        <p:txBody>
          <a:bodyPr vert="horz" lIns="274320" tIns="182880" rIns="274320" bIns="182880" rtlCol="0" anchor="ctr" anchorCtr="1">
            <a:normAutofit fontScale="90000"/>
          </a:bodyPr>
          <a:lstStyle/>
          <a:p>
            <a:r>
              <a:rPr lang="en-US" sz="2400" dirty="0"/>
              <a:t>Video 1: “When Technology can read minds, how will we protect our privacy?” – </a:t>
            </a:r>
            <a:r>
              <a:rPr lang="en-US" sz="2400" dirty="0" err="1"/>
              <a:t>nita</a:t>
            </a:r>
            <a:r>
              <a:rPr lang="en-US" sz="2400" dirty="0"/>
              <a:t> </a:t>
            </a:r>
            <a:r>
              <a:rPr lang="en-US" sz="2400" dirty="0" err="1"/>
              <a:t>farahany</a:t>
            </a:r>
            <a:r>
              <a:rPr lang="en-US" sz="2400" dirty="0"/>
              <a:t>, Ted talk</a:t>
            </a:r>
          </a:p>
        </p:txBody>
      </p:sp>
      <p:pic>
        <p:nvPicPr>
          <p:cNvPr id="5" name="Picture 4">
            <a:extLst>
              <a:ext uri="{FF2B5EF4-FFF2-40B4-BE49-F238E27FC236}">
                <a16:creationId xmlns:a16="http://schemas.microsoft.com/office/drawing/2014/main" id="{6D06967F-4355-4916-A594-6C939D846122}"/>
              </a:ext>
            </a:extLst>
          </p:cNvPr>
          <p:cNvPicPr>
            <a:picLocks noChangeAspect="1"/>
          </p:cNvPicPr>
          <p:nvPr/>
        </p:nvPicPr>
        <p:blipFill rotWithShape="1">
          <a:blip r:embed="rId2"/>
          <a:srcRect l="7463" r="47235" b="-1"/>
          <a:stretch/>
        </p:blipFill>
        <p:spPr>
          <a:xfrm>
            <a:off x="20" y="10"/>
            <a:ext cx="4654277" cy="6857990"/>
          </a:xfrm>
          <a:prstGeom prst="rect">
            <a:avLst/>
          </a:prstGeom>
        </p:spPr>
      </p:pic>
      <p:sp>
        <p:nvSpPr>
          <p:cNvPr id="4" name="TextBox 3">
            <a:extLst>
              <a:ext uri="{FF2B5EF4-FFF2-40B4-BE49-F238E27FC236}">
                <a16:creationId xmlns:a16="http://schemas.microsoft.com/office/drawing/2014/main" id="{159B2A62-139A-D34A-8E11-473EADB9436D}"/>
              </a:ext>
            </a:extLst>
          </p:cNvPr>
          <p:cNvSpPr txBox="1"/>
          <p:nvPr/>
        </p:nvSpPr>
        <p:spPr>
          <a:xfrm>
            <a:off x="5827923" y="3018622"/>
            <a:ext cx="5221995" cy="1200329"/>
          </a:xfrm>
          <a:prstGeom prst="rect">
            <a:avLst/>
          </a:prstGeom>
          <a:noFill/>
        </p:spPr>
        <p:txBody>
          <a:bodyPr wrap="square" rtlCol="0">
            <a:spAutoFit/>
          </a:bodyPr>
          <a:lstStyle/>
          <a:p>
            <a:r>
              <a:rPr lang="en-US" b="1" dirty="0">
                <a:hlinkClick r:id="rId3">
                  <a:extLst>
                    <a:ext uri="{A12FA001-AC4F-418D-AE19-62706E023703}">
                      <ahyp:hlinkClr xmlns:ahyp="http://schemas.microsoft.com/office/drawing/2018/hyperlinkcolor" val="tx"/>
                    </a:ext>
                  </a:extLst>
                </a:hlinkClick>
              </a:rPr>
              <a:t>https://www.ted.com/talks/nita_farahany_when_technology_can_read_minds_how_will_we_protect_our_privacy?language=en</a:t>
            </a:r>
            <a:endParaRPr lang="en-US" b="1" dirty="0"/>
          </a:p>
          <a:p>
            <a:endParaRPr lang="en-US" dirty="0"/>
          </a:p>
        </p:txBody>
      </p:sp>
    </p:spTree>
    <p:extLst>
      <p:ext uri="{BB962C8B-B14F-4D97-AF65-F5344CB8AC3E}">
        <p14:creationId xmlns:p14="http://schemas.microsoft.com/office/powerpoint/2010/main" val="169879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29030-2665-5F4D-97EC-5EF036E2C04D}"/>
              </a:ext>
            </a:extLst>
          </p:cNvPr>
          <p:cNvSpPr>
            <a:spLocks noGrp="1"/>
          </p:cNvSpPr>
          <p:nvPr>
            <p:ph type="title"/>
          </p:nvPr>
        </p:nvSpPr>
        <p:spPr>
          <a:xfrm>
            <a:off x="804672" y="2133599"/>
            <a:ext cx="3332429" cy="2811947"/>
          </a:xfrm>
        </p:spPr>
        <p:txBody>
          <a:bodyPr vert="horz" lIns="274320" tIns="182880" rIns="274320" bIns="182880" rtlCol="0" anchor="ctr" anchorCtr="1">
            <a:normAutofit/>
          </a:bodyPr>
          <a:lstStyle/>
          <a:p>
            <a:br>
              <a:rPr lang="en-US" sz="1300" dirty="0"/>
            </a:br>
            <a:r>
              <a:rPr lang="en-US" sz="1300" dirty="0"/>
              <a:t>Video 2: “ONLINE PRIVACY: IT DOESN’T EXIST: Privacy and what we can do about it,” </a:t>
            </a:r>
            <a:r>
              <a:rPr lang="en-US" sz="1300" dirty="0" err="1"/>
              <a:t>Denelle</a:t>
            </a:r>
            <a:r>
              <a:rPr lang="en-US" sz="1300" dirty="0"/>
              <a:t> Dixon, </a:t>
            </a:r>
            <a:r>
              <a:rPr lang="en-US" sz="1300" dirty="0" err="1"/>
              <a:t>TEDxMarin</a:t>
            </a:r>
            <a:br>
              <a:rPr lang="en-US" sz="1300" dirty="0"/>
            </a:br>
            <a:br>
              <a:rPr lang="en-US" sz="1300" dirty="0"/>
            </a:br>
            <a:r>
              <a:rPr lang="en-US" sz="1300" dirty="0">
                <a:hlinkClick r:id="rId3"/>
              </a:rPr>
              <a:t>https://www.youtube.com/watch?v=LgWrD3EJ1Do</a:t>
            </a:r>
            <a:br>
              <a:rPr lang="en-US" sz="1300" dirty="0"/>
            </a:br>
            <a:br>
              <a:rPr lang="en-US" sz="1300" dirty="0"/>
            </a:br>
            <a:r>
              <a:rPr lang="en-US" sz="1300" dirty="0"/>
              <a:t> </a:t>
            </a:r>
          </a:p>
        </p:txBody>
      </p:sp>
      <p:sp>
        <p:nvSpPr>
          <p:cNvPr id="20" name="Rectangle 19">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ONLINE PRIVACY: IT DOESN’T EXIST: Privacy and what we can do about it | Denelle Dixon | TEDxMarin">
            <a:hlinkClick r:id="" action="ppaction://media"/>
            <a:extLst>
              <a:ext uri="{FF2B5EF4-FFF2-40B4-BE49-F238E27FC236}">
                <a16:creationId xmlns:a16="http://schemas.microsoft.com/office/drawing/2014/main" id="{E5CD1139-C8E0-DA45-B1B3-BDAB5914E657}"/>
              </a:ext>
            </a:extLst>
          </p:cNvPr>
          <p:cNvPicPr>
            <a:picLocks noGrp="1" noRot="1" noChangeAspect="1"/>
          </p:cNvPicPr>
          <p:nvPr>
            <p:ph idx="1"/>
            <a:videoFile r:link="rId1"/>
          </p:nvPr>
        </p:nvPicPr>
        <p:blipFill>
          <a:blip r:embed="rId4"/>
          <a:stretch>
            <a:fillRect/>
          </a:stretch>
        </p:blipFill>
        <p:spPr>
          <a:xfrm>
            <a:off x="5140452" y="1597746"/>
            <a:ext cx="5925312" cy="3347801"/>
          </a:xfrm>
          <a:prstGeom prst="rect">
            <a:avLst/>
          </a:prstGeom>
        </p:spPr>
      </p:pic>
    </p:spTree>
    <p:extLst>
      <p:ext uri="{BB962C8B-B14F-4D97-AF65-F5344CB8AC3E}">
        <p14:creationId xmlns:p14="http://schemas.microsoft.com/office/powerpoint/2010/main" val="242155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8708D-9578-0A41-B874-FED5580934F6}"/>
              </a:ext>
            </a:extLst>
          </p:cNvPr>
          <p:cNvSpPr>
            <a:spLocks noGrp="1"/>
          </p:cNvSpPr>
          <p:nvPr>
            <p:ph type="title"/>
          </p:nvPr>
        </p:nvSpPr>
        <p:spPr>
          <a:xfrm>
            <a:off x="804673" y="2133599"/>
            <a:ext cx="3044952" cy="2795239"/>
          </a:xfrm>
        </p:spPr>
        <p:txBody>
          <a:bodyPr vert="horz" lIns="274320" tIns="182880" rIns="274320" bIns="182880" rtlCol="0" anchor="ctr" anchorCtr="1">
            <a:normAutofit fontScale="90000"/>
          </a:bodyPr>
          <a:lstStyle/>
          <a:p>
            <a:r>
              <a:rPr lang="en-US" sz="2600" dirty="0"/>
              <a:t>Song 1: “Metal,” Gary Newman</a:t>
            </a:r>
            <a:br>
              <a:rPr lang="en-US" sz="2600" dirty="0"/>
            </a:br>
            <a:br>
              <a:rPr lang="en-US" sz="2600" dirty="0"/>
            </a:br>
            <a:r>
              <a:rPr lang="en-US" sz="1900" dirty="0">
                <a:hlinkClick r:id="rId3"/>
              </a:rPr>
              <a:t>https://www.youtube.com/watch?v=kLfz2bbxxuM</a:t>
            </a:r>
            <a:br>
              <a:rPr lang="en-US" sz="1900" dirty="0"/>
            </a:br>
            <a:endParaRPr lang="en-US" sz="1900" dirty="0"/>
          </a:p>
        </p:txBody>
      </p:sp>
      <p:sp>
        <p:nvSpPr>
          <p:cNvPr id="11" name="Rectangle 1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Gary Numan - Metal">
            <a:hlinkClick r:id="" action="ppaction://media"/>
            <a:extLst>
              <a:ext uri="{FF2B5EF4-FFF2-40B4-BE49-F238E27FC236}">
                <a16:creationId xmlns:a16="http://schemas.microsoft.com/office/drawing/2014/main" id="{2F569CAE-BC57-C743-A4FA-78CE2CC9E1CD}"/>
              </a:ext>
            </a:extLst>
          </p:cNvPr>
          <p:cNvPicPr>
            <a:picLocks noGrp="1" noRot="1" noChangeAspect="1"/>
          </p:cNvPicPr>
          <p:nvPr>
            <p:ph idx="1"/>
            <a:videoFile r:link="rId1"/>
          </p:nvPr>
        </p:nvPicPr>
        <p:blipFill>
          <a:blip r:embed="rId4"/>
          <a:stretch>
            <a:fillRect/>
          </a:stretch>
        </p:blipFill>
        <p:spPr>
          <a:xfrm>
            <a:off x="5237988" y="1122807"/>
            <a:ext cx="5730240" cy="4297680"/>
          </a:xfrm>
          <a:prstGeom prst="rect">
            <a:avLst/>
          </a:prstGeom>
        </p:spPr>
      </p:pic>
    </p:spTree>
    <p:extLst>
      <p:ext uri="{BB962C8B-B14F-4D97-AF65-F5344CB8AC3E}">
        <p14:creationId xmlns:p14="http://schemas.microsoft.com/office/powerpoint/2010/main" val="17278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C02FD-6C91-954E-B76F-E58D3DE78301}"/>
              </a:ext>
            </a:extLst>
          </p:cNvPr>
          <p:cNvSpPr>
            <a:spLocks noGrp="1"/>
          </p:cNvSpPr>
          <p:nvPr>
            <p:ph type="title"/>
          </p:nvPr>
        </p:nvSpPr>
        <p:spPr>
          <a:xfrm>
            <a:off x="804673" y="2133599"/>
            <a:ext cx="3044952" cy="3018263"/>
          </a:xfrm>
        </p:spPr>
        <p:txBody>
          <a:bodyPr vert="horz" lIns="274320" tIns="182880" rIns="274320" bIns="182880" rtlCol="0" anchor="ctr" anchorCtr="1">
            <a:normAutofit fontScale="90000"/>
          </a:bodyPr>
          <a:lstStyle/>
          <a:p>
            <a:r>
              <a:rPr lang="en-US" sz="2600" dirty="0"/>
              <a:t>Song 2: “Digital Witness,” </a:t>
            </a:r>
            <a:br>
              <a:rPr lang="en-US" sz="2600" dirty="0"/>
            </a:br>
            <a:r>
              <a:rPr lang="en-US" sz="2600" dirty="0"/>
              <a:t>St. Vincent</a:t>
            </a:r>
            <a:br>
              <a:rPr lang="en-US" sz="2600" dirty="0"/>
            </a:br>
            <a:br>
              <a:rPr lang="en-US" sz="2600" dirty="0"/>
            </a:br>
            <a:r>
              <a:rPr lang="en-US" sz="1900" dirty="0">
                <a:hlinkClick r:id="rId3"/>
              </a:rPr>
              <a:t>https://www.youtube.com/watch?v=mVAxUMuhz98</a:t>
            </a:r>
            <a:br>
              <a:rPr lang="en-US" sz="2600" dirty="0"/>
            </a:br>
            <a:endParaRPr lang="en-US" sz="2600" dirty="0"/>
          </a:p>
        </p:txBody>
      </p:sp>
      <p:sp>
        <p:nvSpPr>
          <p:cNvPr id="11" name="Rectangle 1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St. Vincent - Digital Witness (Later Archive 2014)">
            <a:hlinkClick r:id="" action="ppaction://media"/>
            <a:extLst>
              <a:ext uri="{FF2B5EF4-FFF2-40B4-BE49-F238E27FC236}">
                <a16:creationId xmlns:a16="http://schemas.microsoft.com/office/drawing/2014/main" id="{CE088DB1-3C03-804A-8D74-BD62A0F686B2}"/>
              </a:ext>
            </a:extLst>
          </p:cNvPr>
          <p:cNvPicPr>
            <a:picLocks noGrp="1" noRot="1" noChangeAspect="1"/>
          </p:cNvPicPr>
          <p:nvPr>
            <p:ph idx="1"/>
            <a:videoFile r:link="rId1"/>
          </p:nvPr>
        </p:nvPicPr>
        <p:blipFill>
          <a:blip r:embed="rId4"/>
          <a:stretch>
            <a:fillRect/>
          </a:stretch>
        </p:blipFill>
        <p:spPr>
          <a:xfrm>
            <a:off x="5140452" y="1597746"/>
            <a:ext cx="5925312" cy="3347801"/>
          </a:xfrm>
          <a:prstGeom prst="rect">
            <a:avLst/>
          </a:prstGeom>
        </p:spPr>
      </p:pic>
    </p:spTree>
    <p:extLst>
      <p:ext uri="{BB962C8B-B14F-4D97-AF65-F5344CB8AC3E}">
        <p14:creationId xmlns:p14="http://schemas.microsoft.com/office/powerpoint/2010/main" val="26900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DB499-32BF-DB47-B4CF-9E39805DF4A9}"/>
              </a:ext>
            </a:extLst>
          </p:cNvPr>
          <p:cNvSpPr>
            <a:spLocks noGrp="1"/>
          </p:cNvSpPr>
          <p:nvPr>
            <p:ph type="title"/>
          </p:nvPr>
        </p:nvSpPr>
        <p:spPr>
          <a:xfrm>
            <a:off x="721527" y="1388722"/>
            <a:ext cx="3415288" cy="3212654"/>
          </a:xfrm>
          <a:noFill/>
          <a:ln>
            <a:solidFill>
              <a:schemeClr val="bg1"/>
            </a:solidFill>
          </a:ln>
        </p:spPr>
        <p:txBody>
          <a:bodyPr vert="horz" lIns="274320" tIns="182880" rIns="274320" bIns="182880" rtlCol="0" anchor="ctr" anchorCtr="1">
            <a:normAutofit fontScale="90000"/>
          </a:bodyPr>
          <a:lstStyle/>
          <a:p>
            <a:r>
              <a:rPr lang="en-US" sz="2400" dirty="0">
                <a:solidFill>
                  <a:schemeClr val="bg1"/>
                </a:solidFill>
              </a:rPr>
              <a:t>Poem 1: “Webcam poetry,” </a:t>
            </a:r>
            <a:br>
              <a:rPr lang="en-US" sz="2400" dirty="0">
                <a:solidFill>
                  <a:schemeClr val="bg1"/>
                </a:solidFill>
              </a:rPr>
            </a:br>
            <a:r>
              <a:rPr lang="en-US" sz="2400" dirty="0">
                <a:solidFill>
                  <a:schemeClr val="bg1"/>
                </a:solidFill>
              </a:rPr>
              <a:t>Joe McAlister</a:t>
            </a:r>
            <a:br>
              <a:rPr lang="en-US" sz="2400" dirty="0">
                <a:solidFill>
                  <a:schemeClr val="bg1"/>
                </a:solidFill>
              </a:rPr>
            </a:br>
            <a:br>
              <a:rPr lang="en-US" sz="2400" dirty="0">
                <a:solidFill>
                  <a:schemeClr val="bg1"/>
                </a:solidFill>
              </a:rPr>
            </a:br>
            <a:br>
              <a:rPr lang="en-US" sz="2400" dirty="0">
                <a:solidFill>
                  <a:schemeClr val="bg1"/>
                </a:solidFill>
              </a:rPr>
            </a:br>
            <a:r>
              <a:rPr lang="en-US" sz="2400" dirty="0">
                <a:solidFill>
                  <a:schemeClr val="bg1"/>
                </a:solidFill>
              </a:rPr>
              <a:t>https://</a:t>
            </a:r>
            <a:r>
              <a:rPr lang="en-US" sz="2400" dirty="0" err="1">
                <a:solidFill>
                  <a:schemeClr val="bg1"/>
                </a:solidFill>
              </a:rPr>
              <a:t>joemcalister.com</a:t>
            </a:r>
            <a:r>
              <a:rPr lang="en-US" sz="2400" dirty="0">
                <a:solidFill>
                  <a:schemeClr val="bg1"/>
                </a:solidFill>
              </a:rPr>
              <a:t>/webcam-poetry/</a:t>
            </a:r>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1026" name="Picture 2">
            <a:extLst>
              <a:ext uri="{FF2B5EF4-FFF2-40B4-BE49-F238E27FC236}">
                <a16:creationId xmlns:a16="http://schemas.microsoft.com/office/drawing/2014/main" id="{B51F415A-9D87-BA49-BE69-11B70BCF34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3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CED1-8E97-D44E-9D61-332DF054A6E1}"/>
              </a:ext>
            </a:extLst>
          </p:cNvPr>
          <p:cNvSpPr>
            <a:spLocks noGrp="1"/>
          </p:cNvSpPr>
          <p:nvPr>
            <p:ph type="title"/>
          </p:nvPr>
        </p:nvSpPr>
        <p:spPr>
          <a:xfrm>
            <a:off x="250036" y="1341894"/>
            <a:ext cx="4486656" cy="3305056"/>
          </a:xfrm>
        </p:spPr>
        <p:txBody>
          <a:bodyPr vert="horz" lIns="274320" tIns="182880" rIns="274320" bIns="182880" rtlCol="0" anchor="ctr" anchorCtr="1">
            <a:normAutofit fontScale="90000"/>
          </a:bodyPr>
          <a:lstStyle/>
          <a:p>
            <a:r>
              <a:rPr lang="en-US" sz="2000" dirty="0"/>
              <a:t>Artwork 1: "The Public Private," Curated by Christiane Paul</a:t>
            </a:r>
            <a:br>
              <a:rPr lang="en-US" sz="2000" dirty="0"/>
            </a:br>
            <a:br>
              <a:rPr lang="en-US" sz="2000" dirty="0"/>
            </a:br>
            <a:r>
              <a:rPr lang="en-US" sz="2000" dirty="0">
                <a:hlinkClick r:id="rId2"/>
              </a:rPr>
              <a:t>https://gadgets.ndtv.com/internet/news/art-exhibit-pushes-boundaries-of-online-privacy-352419</a:t>
            </a:r>
            <a:br>
              <a:rPr lang="en-US" sz="2000" dirty="0"/>
            </a:br>
            <a:br>
              <a:rPr lang="en-US" sz="2400" dirty="0"/>
            </a:br>
            <a:endParaRPr lang="en-US" sz="2400" dirty="0"/>
          </a:p>
        </p:txBody>
      </p:sp>
      <p:pic>
        <p:nvPicPr>
          <p:cNvPr id="2054" name="Picture 6" descr="Art exhibit pushes boundaries of online privacy">
            <a:extLst>
              <a:ext uri="{FF2B5EF4-FFF2-40B4-BE49-F238E27FC236}">
                <a16:creationId xmlns:a16="http://schemas.microsoft.com/office/drawing/2014/main" id="{63BADBC0-AD11-B045-B6A5-DF9D5CF220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3657" y="881971"/>
            <a:ext cx="6683688" cy="469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0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7A16-D235-8248-9A62-CDD6DFD2052C}"/>
              </a:ext>
            </a:extLst>
          </p:cNvPr>
          <p:cNvSpPr>
            <a:spLocks noGrp="1"/>
          </p:cNvSpPr>
          <p:nvPr>
            <p:ph type="title"/>
          </p:nvPr>
        </p:nvSpPr>
        <p:spPr>
          <a:xfrm>
            <a:off x="1772758" y="829781"/>
            <a:ext cx="9387319" cy="1188720"/>
          </a:xfrm>
        </p:spPr>
        <p:txBody>
          <a:bodyPr>
            <a:normAutofit fontScale="90000"/>
          </a:bodyPr>
          <a:lstStyle/>
          <a:p>
            <a:br>
              <a:rPr lang="en-US" sz="2200" dirty="0"/>
            </a:br>
            <a:br>
              <a:rPr lang="en-US" sz="2000" dirty="0"/>
            </a:br>
            <a:r>
              <a:rPr lang="en-US" sz="2000" dirty="0"/>
              <a:t>Artwork 2: “The Glass Room: Big data, privacy and interactive art,” Alistair Alexander, Project Lead</a:t>
            </a:r>
            <a:br>
              <a:rPr lang="en-US" sz="2000" dirty="0"/>
            </a:br>
            <a:br>
              <a:rPr lang="en-US" b="1" dirty="0"/>
            </a:br>
            <a:endParaRPr lang="en-US" dirty="0"/>
          </a:p>
        </p:txBody>
      </p:sp>
      <p:sp>
        <p:nvSpPr>
          <p:cNvPr id="3" name="Content Placeholder 2">
            <a:extLst>
              <a:ext uri="{FF2B5EF4-FFF2-40B4-BE49-F238E27FC236}">
                <a16:creationId xmlns:a16="http://schemas.microsoft.com/office/drawing/2014/main" id="{6CBF9B39-1FDC-1442-A83F-52D68EAB7FBE}"/>
              </a:ext>
            </a:extLst>
          </p:cNvPr>
          <p:cNvSpPr>
            <a:spLocks noGrp="1"/>
          </p:cNvSpPr>
          <p:nvPr>
            <p:ph idx="1"/>
          </p:nvPr>
        </p:nvSpPr>
        <p:spPr>
          <a:xfrm>
            <a:off x="573545" y="2405400"/>
            <a:ext cx="4747963" cy="3487908"/>
          </a:xfrm>
        </p:spPr>
        <p:txBody>
          <a:bodyPr>
            <a:normAutofit lnSpcReduction="10000"/>
          </a:bodyPr>
          <a:lstStyle/>
          <a:p>
            <a:r>
              <a:rPr lang="en-US" dirty="0"/>
              <a:t>The Glass Room brings together art, technology and the aesthetics of consumer retail. Visitors are presented with political questions about the data we share online with or without our knowledge. The exhibition creates a welcoming and accessible space that enables visitors to question their own assumptions about their digital lives and data, and to explore difficult and suppressed questions about their online activities.</a:t>
            </a:r>
          </a:p>
          <a:p>
            <a:r>
              <a:rPr lang="en-US" dirty="0">
                <a:hlinkClick r:id="rId2"/>
              </a:rPr>
              <a:t>https://mobilisationlab.org/stories/</a:t>
            </a:r>
            <a:r>
              <a:rPr lang="en-US">
                <a:hlinkClick r:id="rId2"/>
              </a:rPr>
              <a:t>big-data-privacy-interactive-art/</a:t>
            </a:r>
            <a:endParaRPr lang="en-US"/>
          </a:p>
          <a:p>
            <a:endParaRPr lang="en-US" dirty="0"/>
          </a:p>
        </p:txBody>
      </p:sp>
      <p:pic>
        <p:nvPicPr>
          <p:cNvPr id="3074" name="Picture 2">
            <a:extLst>
              <a:ext uri="{FF2B5EF4-FFF2-40B4-BE49-F238E27FC236}">
                <a16:creationId xmlns:a16="http://schemas.microsoft.com/office/drawing/2014/main" id="{DA994D53-3E20-014A-BBD8-344F7E562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852" y="2215362"/>
            <a:ext cx="5805603" cy="386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03241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58</TotalTime>
  <Words>325</Words>
  <Application>Microsoft Macintosh PowerPoint</Application>
  <PresentationFormat>Widescreen</PresentationFormat>
  <Paragraphs>12</Paragraphs>
  <Slides>8</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Media resources:  technology privacy</vt:lpstr>
      <vt:lpstr>Video 1: “When Technology can read minds, how will we protect our privacy?” – nita farahany, Ted talk</vt:lpstr>
      <vt:lpstr> Video 2: “ONLINE PRIVACY: IT DOESN’T EXIST: Privacy and what we can do about it,” Denelle Dixon, TEDxMarin  https://www.youtube.com/watch?v=LgWrD3EJ1Do   </vt:lpstr>
      <vt:lpstr>Song 1: “Metal,” Gary Newman  https://www.youtube.com/watch?v=kLfz2bbxxuM </vt:lpstr>
      <vt:lpstr>Song 2: “Digital Witness,”  St. Vincent  https://www.youtube.com/watch?v=mVAxUMuhz98 </vt:lpstr>
      <vt:lpstr>Poem 1: “Webcam poetry,”  Joe McAlister   https://joemcalister.com/webcam-poetry/  </vt:lpstr>
      <vt:lpstr>Artwork 1: "The Public Private," Curated by Christiane Paul  https://gadgets.ndtv.com/internet/news/art-exhibit-pushes-boundaries-of-online-privacy-352419  </vt:lpstr>
      <vt:lpstr>  Artwork 2: “The Glass Room: Big data, privacy and interactive art,” Alistair Alexander, Project Lead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resources:  technology privacy</dc:title>
  <dc:creator>Jennifer S. Anderson</dc:creator>
  <cp:lastModifiedBy>Jennifer S. Anderson</cp:lastModifiedBy>
  <cp:revision>9</cp:revision>
  <dcterms:created xsi:type="dcterms:W3CDTF">2021-06-16T18:32:46Z</dcterms:created>
  <dcterms:modified xsi:type="dcterms:W3CDTF">2021-08-01T23:51:50Z</dcterms:modified>
</cp:coreProperties>
</file>