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sldIdLst>
    <p:sldId id="256" r:id="rId2"/>
    <p:sldId id="257" r:id="rId3"/>
    <p:sldId id="258" r:id="rId4"/>
    <p:sldId id="265" r:id="rId5"/>
    <p:sldId id="259" r:id="rId6"/>
    <p:sldId id="260" r:id="rId7"/>
    <p:sldId id="267" r:id="rId8"/>
    <p:sldId id="268" r:id="rId9"/>
    <p:sldId id="261" r:id="rId10"/>
    <p:sldId id="262" r:id="rId11"/>
    <p:sldId id="266" r:id="rId12"/>
    <p:sldId id="263" r:id="rId13"/>
    <p:sldId id="264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861"/>
    <p:restoredTop sz="96208"/>
  </p:normalViewPr>
  <p:slideViewPr>
    <p:cSldViewPr snapToGrid="0" snapToObjects="1">
      <p:cViewPr varScale="1">
        <p:scale>
          <a:sx n="115" d="100"/>
          <a:sy n="115" d="100"/>
        </p:scale>
        <p:origin x="208" y="39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84890-85D2-4D7B-8EF5-15A9C1DB8F42}" type="datetimeFigureOut">
              <a:rPr lang="en-US" smtClean="0"/>
              <a:t>8/1/21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23619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57CC2-0FC8-4686-B024-99790E0F5162}" type="datetimeFigureOut">
              <a:rPr lang="en-US" smtClean="0"/>
              <a:t>8/1/21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62568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64DA5-CD3D-4590-A511-FCD3BC7A793E}" type="datetimeFigureOut">
              <a:rPr lang="en-US" smtClean="0"/>
              <a:t>8/1/21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86516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5661D-6934-4B32-B92C-470368BF1EC6}" type="datetimeFigureOut">
              <a:rPr lang="en-US" smtClean="0"/>
              <a:t>8/1/21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50823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C6F822A4-8DA6-4447-9B1F-C5DB58435268}" type="datetimeFigureOut">
              <a:rPr lang="en-US" smtClean="0"/>
              <a:t>8/1/21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35599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8D31E-DCDA-41A7-9C67-C4B11B94D21D}" type="datetimeFigureOut">
              <a:rPr lang="en-US" smtClean="0"/>
              <a:t>8/1/21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3787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762C0-B258-48F1-ADE6-176B4174CCDD}" type="datetimeFigureOut">
              <a:rPr lang="en-US" smtClean="0"/>
              <a:t>8/1/21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23781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919A6-33EB-49BD-A62F-1FA56B9F9712}" type="datetimeFigureOut">
              <a:rPr lang="en-US" smtClean="0"/>
              <a:t>8/1/21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6818866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E7D1B-D673-4CF6-8672-009D42ABD2A0}" type="datetimeFigureOut">
              <a:rPr lang="en-US" smtClean="0"/>
              <a:t>8/1/21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22624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6AA21-1863-4931-97CB-99D0A168701B}" type="datetimeFigureOut">
              <a:rPr lang="en-US" smtClean="0"/>
              <a:t>8/1/21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8976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2C379-9A7C-4C87-A116-CBE9F58B04C5}" type="datetimeFigureOut">
              <a:rPr lang="en-US" smtClean="0"/>
              <a:t>8/1/21</a:t>
            </a:fld>
            <a:endParaRPr lang="en-US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66151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8664C608-40B1-4030-A28D-5B74BC98ADCE}" type="datetimeFigureOut">
              <a:rPr lang="en-US" smtClean="0"/>
              <a:t>8/1/21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75515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image" Target="../media/image8.jpeg"/><Relationship Id="rId4" Type="http://schemas.openxmlformats.org/officeDocument/2006/relationships/hyperlink" Target="https://www.theperspectiveproject.co.uk/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image" Target="../media/image9.jpeg"/><Relationship Id="rId4" Type="http://schemas.openxmlformats.org/officeDocument/2006/relationships/hyperlink" Target="https://www.theperspectiveproject.co.uk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youtube.com/watch?v=1qq7lDL-bzY" TargetMode="External"/><Relationship Id="rId5" Type="http://schemas.microsoft.com/office/2007/relationships/hdphoto" Target="../media/hdphoto2.wdp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youtube.com/watch?v=1i9OktVsTWo" TargetMode="Externa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youtube.com/watch?v=pLOagmZTWmM" TargetMode="Externa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hyperlink" Target="https://www.youtube.com/watch?v=5GHXEGz3PJg" TargetMode="External"/><Relationship Id="rId4" Type="http://schemas.openxmlformats.org/officeDocument/2006/relationships/image" Target="../media/image6.jpeg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hyperlink" Target="https://www.youtube.com/watch?v=Kb24RrHIbFk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hyperlink" Target="https://www.youtube.com/watch?v=ghPcYqn0p4Y" TargetMode="External"/><Relationship Id="rId4" Type="http://schemas.openxmlformats.org/officeDocument/2006/relationships/image" Target="../media/image7.jpeg"/></Relationships>
</file>

<file path=ppt/slides/_rels/slide8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hyperlink" Target="https://www.youtube.com/watch?v=4dcIPGzxsl8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80E32D-B88A-3244-A71C-A5E9637F862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5000" dirty="0"/>
              <a:t>Media resources: mental health of ________ </a:t>
            </a:r>
            <a:br>
              <a:rPr lang="en-US" sz="5000" dirty="0"/>
            </a:br>
            <a:br>
              <a:rPr lang="en-US" sz="3000" dirty="0"/>
            </a:br>
            <a:r>
              <a:rPr lang="en-US" sz="3000" dirty="0"/>
              <a:t>[you can choose, but for our purposes here, I’ve chosen teens]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4409FD9-9EE6-DD43-A009-130C2587E25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Videos, Poems, Songs, and Artwork</a:t>
            </a:r>
          </a:p>
        </p:txBody>
      </p:sp>
    </p:spTree>
    <p:extLst>
      <p:ext uri="{BB962C8B-B14F-4D97-AF65-F5344CB8AC3E}">
        <p14:creationId xmlns:p14="http://schemas.microsoft.com/office/powerpoint/2010/main" val="6821682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1905D7-A32C-E542-A6B7-C813E7CEA2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300" dirty="0"/>
              <a:t>Poem 2: “Little Stones at My Window,” Mario Benedetti</a:t>
            </a:r>
            <a:br>
              <a:rPr lang="en-US" i="1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0B2C47-5150-A44E-8921-2C24E77E5B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9555" y="1809174"/>
            <a:ext cx="5275196" cy="405079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600" i="1" dirty="0"/>
              <a:t>for </a:t>
            </a:r>
            <a:r>
              <a:rPr lang="en-US" sz="1600" i="1" dirty="0" err="1"/>
              <a:t>roberto</a:t>
            </a:r>
            <a:r>
              <a:rPr lang="en-US" sz="1600" i="1" dirty="0"/>
              <a:t> and </a:t>
            </a:r>
            <a:r>
              <a:rPr lang="en-US" sz="1600" i="1" dirty="0" err="1"/>
              <a:t>adelaida</a:t>
            </a:r>
            <a:endParaRPr lang="en-US" sz="1600" i="1" dirty="0"/>
          </a:p>
          <a:p>
            <a:pPr marL="0" indent="0">
              <a:buNone/>
            </a:pPr>
            <a:endParaRPr lang="en-US" sz="1600" dirty="0"/>
          </a:p>
          <a:p>
            <a:pPr marL="0" indent="0">
              <a:spcBef>
                <a:spcPts val="0"/>
              </a:spcBef>
              <a:buNone/>
            </a:pPr>
            <a:r>
              <a:rPr lang="en-US" sz="1600" dirty="0"/>
              <a:t>Once in a while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dirty="0"/>
              <a:t>joy throws little stones at my window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dirty="0"/>
              <a:t> it wants to let me know that it's waiting for me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dirty="0"/>
              <a:t>but today I'm calm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dirty="0"/>
              <a:t>I'd almost say even-tempered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dirty="0"/>
              <a:t>I'm going to keep anxiety locked up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dirty="0"/>
              <a:t>and then lie flat on my back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dirty="0"/>
              <a:t>which is an elegant and comfortable position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dirty="0"/>
              <a:t>for receiving and believing news</a:t>
            </a:r>
          </a:p>
          <a:p>
            <a:pPr marL="0" indent="0">
              <a:spcBef>
                <a:spcPts val="0"/>
              </a:spcBef>
              <a:buNone/>
            </a:pPr>
            <a:endParaRPr lang="en-US" sz="1600" dirty="0"/>
          </a:p>
          <a:p>
            <a:pPr marL="0" indent="0">
              <a:spcBef>
                <a:spcPts val="0"/>
              </a:spcBef>
              <a:buNone/>
            </a:pPr>
            <a:r>
              <a:rPr lang="en-US" sz="1600" dirty="0"/>
              <a:t>who knows where I'll be next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dirty="0"/>
              <a:t>or when my story will be taken into account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dirty="0"/>
              <a:t>who knows what advice I still might come up with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dirty="0"/>
              <a:t>and what easy way out I'll take not to follow it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85796AD-D688-9547-A2C9-B2127965240B}"/>
              </a:ext>
            </a:extLst>
          </p:cNvPr>
          <p:cNvSpPr txBox="1"/>
          <p:nvPr/>
        </p:nvSpPr>
        <p:spPr>
          <a:xfrm>
            <a:off x="5954751" y="2680408"/>
            <a:ext cx="527519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don't worry, I won't gamble with an eviction</a:t>
            </a:r>
          </a:p>
          <a:p>
            <a:r>
              <a:rPr lang="en-US" sz="1600" dirty="0"/>
              <a:t>I won't tattoo remembering with forgetting there are many things left to say and suppress</a:t>
            </a:r>
          </a:p>
          <a:p>
            <a:r>
              <a:rPr lang="en-US" sz="1600" dirty="0"/>
              <a:t>and many grapes left to fill our mouths</a:t>
            </a:r>
          </a:p>
          <a:p>
            <a:endParaRPr lang="en-US" sz="1600" dirty="0"/>
          </a:p>
          <a:p>
            <a:r>
              <a:rPr lang="en-US" sz="1600" dirty="0"/>
              <a:t>don't worry, I'm convinced</a:t>
            </a:r>
          </a:p>
          <a:p>
            <a:r>
              <a:rPr lang="en-US" sz="1600" dirty="0"/>
              <a:t>joy doesn't need to throw any more little stones</a:t>
            </a:r>
          </a:p>
          <a:p>
            <a:r>
              <a:rPr lang="en-US" sz="1600" dirty="0"/>
              <a:t>I'm coming</a:t>
            </a:r>
          </a:p>
          <a:p>
            <a:r>
              <a:rPr lang="en-US" sz="1600" dirty="0"/>
              <a:t>I'm coming.</a:t>
            </a:r>
          </a:p>
        </p:txBody>
      </p:sp>
    </p:spTree>
    <p:extLst>
      <p:ext uri="{BB962C8B-B14F-4D97-AF65-F5344CB8AC3E}">
        <p14:creationId xmlns:p14="http://schemas.microsoft.com/office/powerpoint/2010/main" val="22175605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2F434D-2DBE-A54C-95F8-8E6538C918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300" dirty="0"/>
              <a:t>Poem 3: “The Rider,” Naomi </a:t>
            </a:r>
            <a:r>
              <a:rPr lang="en-US" sz="3300" dirty="0" err="1"/>
              <a:t>shihab</a:t>
            </a:r>
            <a:r>
              <a:rPr lang="en-US" sz="3300" dirty="0"/>
              <a:t> nye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7B22A4-839E-8D40-99CB-B0DDE514BD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600" dirty="0"/>
              <a:t>A boy told me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600" dirty="0"/>
              <a:t>if he roller-skated fast enough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600" dirty="0"/>
              <a:t>his loneliness couldn’t catch up to him,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600" dirty="0"/>
              <a:t>the best reason I ever heard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600" dirty="0"/>
              <a:t>for trying to be a champion.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600" dirty="0"/>
              <a:t>What I wonder tonight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600" dirty="0"/>
              <a:t>pedaling hard down King William Street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600" dirty="0"/>
              <a:t>is if it translates to bicycles.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600" dirty="0"/>
              <a:t>A victory! To leave your loneliness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600" dirty="0"/>
              <a:t>panting behind you on some street corner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600" dirty="0"/>
              <a:t>while you float free into a cloud of sudden azaleas,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600" dirty="0"/>
              <a:t>pink petals that have never felt loneliness,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600" dirty="0"/>
              <a:t>no matter how slowly they fell.</a:t>
            </a:r>
          </a:p>
        </p:txBody>
      </p:sp>
    </p:spTree>
    <p:extLst>
      <p:ext uri="{BB962C8B-B14F-4D97-AF65-F5344CB8AC3E}">
        <p14:creationId xmlns:p14="http://schemas.microsoft.com/office/powerpoint/2010/main" val="37213199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Rectangle 72">
            <a:extLst>
              <a:ext uri="{FF2B5EF4-FFF2-40B4-BE49-F238E27FC236}">
                <a16:creationId xmlns:a16="http://schemas.microsoft.com/office/drawing/2014/main" id="{F3AF35CD-DA30-4E34-B0F3-32C27766DA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836310" y="0"/>
            <a:ext cx="435568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DFA8059-A1B5-EC40-BB74-BBC2F39A80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28878" y="1505496"/>
            <a:ext cx="4070195" cy="2297069"/>
          </a:xfrm>
          <a:ln>
            <a:noFill/>
          </a:ln>
        </p:spPr>
        <p:txBody>
          <a:bodyPr>
            <a:normAutofit/>
          </a:bodyPr>
          <a:lstStyle/>
          <a:p>
            <a:r>
              <a:rPr lang="en-US" sz="2200" dirty="0"/>
              <a:t>Artwork 1: </a:t>
            </a:r>
            <a:br>
              <a:rPr lang="en-US" sz="2200" dirty="0"/>
            </a:br>
            <a:br>
              <a:rPr lang="en-US" sz="2200" dirty="0"/>
            </a:br>
            <a:r>
              <a:rPr lang="en-US" sz="2200" dirty="0"/>
              <a:t>“At the Bottom of the Anxiety Swamp,” </a:t>
            </a:r>
            <a:br>
              <a:rPr lang="en-US" sz="2200" dirty="0"/>
            </a:br>
            <a:r>
              <a:rPr lang="en-US" sz="2200" dirty="0" err="1"/>
              <a:t>Jayoon</a:t>
            </a:r>
            <a:r>
              <a:rPr lang="en-US" sz="2200" dirty="0"/>
              <a:t> Choi</a:t>
            </a:r>
            <a:br>
              <a:rPr lang="en-US" sz="2200" dirty="0"/>
            </a:br>
            <a:br>
              <a:rPr lang="en-US" sz="2200" dirty="0"/>
            </a:br>
            <a:r>
              <a:rPr lang="en-US" sz="2200" dirty="0"/>
              <a:t>from </a:t>
            </a:r>
            <a:r>
              <a:rPr lang="en-US" sz="2200" dirty="0">
                <a:hlinkClick r:id="rId4"/>
              </a:rPr>
              <a:t>The perspective project</a:t>
            </a:r>
            <a:endParaRPr lang="en-US" sz="3200" dirty="0"/>
          </a:p>
        </p:txBody>
      </p:sp>
      <p:pic>
        <p:nvPicPr>
          <p:cNvPr id="2050" name="Picture 2" descr="At the bottom of the anxiety swamp">
            <a:extLst>
              <a:ext uri="{FF2B5EF4-FFF2-40B4-BE49-F238E27FC236}">
                <a16:creationId xmlns:a16="http://schemas.microsoft.com/office/drawing/2014/main" id="{2D72F883-15AC-2549-9A82-4D524544E5C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839893" y="640080"/>
            <a:ext cx="4470480" cy="55881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75" name="Group 74">
            <a:extLst>
              <a:ext uri="{FF2B5EF4-FFF2-40B4-BE49-F238E27FC236}">
                <a16:creationId xmlns:a16="http://schemas.microsoft.com/office/drawing/2014/main" id="{BCFC42DC-2C46-47C4-BC61-530557385D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76" name="Oval 75">
              <a:extLst>
                <a:ext uri="{FF2B5EF4-FFF2-40B4-BE49-F238E27FC236}">
                  <a16:creationId xmlns:a16="http://schemas.microsoft.com/office/drawing/2014/main" id="{54B91A37-AA1F-4966-8ACF-93023547DA9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6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77" name="Oval 76">
              <a:extLst>
                <a:ext uri="{FF2B5EF4-FFF2-40B4-BE49-F238E27FC236}">
                  <a16:creationId xmlns:a16="http://schemas.microsoft.com/office/drawing/2014/main" id="{17B17AC5-0931-432F-9A4A-DDCFAA010AB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84717262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Rectangle 72">
            <a:extLst>
              <a:ext uri="{FF2B5EF4-FFF2-40B4-BE49-F238E27FC236}">
                <a16:creationId xmlns:a16="http://schemas.microsoft.com/office/drawing/2014/main" id="{F3AF35CD-DA30-4E34-B0F3-32C27766DA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836310" y="0"/>
            <a:ext cx="435568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23D01EC-FB43-6647-90DA-2AFE5FB3FE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4890" y="2012349"/>
            <a:ext cx="3544035" cy="1609344"/>
          </a:xfrm>
          <a:ln>
            <a:noFill/>
          </a:ln>
        </p:spPr>
        <p:txBody>
          <a:bodyPr>
            <a:normAutofit fontScale="90000"/>
          </a:bodyPr>
          <a:lstStyle/>
          <a:p>
            <a:r>
              <a:rPr lang="en-US" sz="2200" dirty="0"/>
              <a:t>Artwork 2: </a:t>
            </a:r>
            <a:br>
              <a:rPr lang="en-US" sz="2200" dirty="0"/>
            </a:br>
            <a:br>
              <a:rPr lang="en-US" sz="2200" dirty="0"/>
            </a:br>
            <a:r>
              <a:rPr lang="en-US" sz="2200" dirty="0"/>
              <a:t>“Your Pain Is My Pain,” </a:t>
            </a:r>
            <a:br>
              <a:rPr lang="en-US" sz="2200" dirty="0"/>
            </a:br>
            <a:r>
              <a:rPr lang="en-US" sz="2200" dirty="0"/>
              <a:t>Paula </a:t>
            </a:r>
            <a:r>
              <a:rPr lang="en-US" sz="2200" dirty="0" err="1"/>
              <a:t>Scotter</a:t>
            </a:r>
            <a:br>
              <a:rPr lang="en-US" sz="2200" dirty="0"/>
            </a:br>
            <a:br>
              <a:rPr lang="en-US" sz="2200" dirty="0"/>
            </a:br>
            <a:r>
              <a:rPr lang="en-US" sz="2200" dirty="0"/>
              <a:t>from </a:t>
            </a:r>
            <a:r>
              <a:rPr lang="en-US" sz="2200" dirty="0">
                <a:hlinkClick r:id="rId4"/>
              </a:rPr>
              <a:t>the perpsective project</a:t>
            </a:r>
            <a:endParaRPr lang="en-US" sz="3200" dirty="0"/>
          </a:p>
        </p:txBody>
      </p:sp>
      <p:pic>
        <p:nvPicPr>
          <p:cNvPr id="3074" name="Picture 2" descr="Your pain is my pain">
            <a:extLst>
              <a:ext uri="{FF2B5EF4-FFF2-40B4-BE49-F238E27FC236}">
                <a16:creationId xmlns:a16="http://schemas.microsoft.com/office/drawing/2014/main" id="{CDA961B3-12EA-554F-A942-3ADC253D67D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839893" y="640080"/>
            <a:ext cx="4470480" cy="55881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75" name="Group 74">
            <a:extLst>
              <a:ext uri="{FF2B5EF4-FFF2-40B4-BE49-F238E27FC236}">
                <a16:creationId xmlns:a16="http://schemas.microsoft.com/office/drawing/2014/main" id="{BCFC42DC-2C46-47C4-BC61-530557385D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76" name="Oval 75">
              <a:extLst>
                <a:ext uri="{FF2B5EF4-FFF2-40B4-BE49-F238E27FC236}">
                  <a16:creationId xmlns:a16="http://schemas.microsoft.com/office/drawing/2014/main" id="{54B91A37-AA1F-4966-8ACF-93023547DA9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6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77" name="Oval 76">
              <a:extLst>
                <a:ext uri="{FF2B5EF4-FFF2-40B4-BE49-F238E27FC236}">
                  <a16:creationId xmlns:a16="http://schemas.microsoft.com/office/drawing/2014/main" id="{17B17AC5-0931-432F-9A4A-DDCFAA010AB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3553893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" name="Rectangle 19">
            <a:extLst>
              <a:ext uri="{FF2B5EF4-FFF2-40B4-BE49-F238E27FC236}">
                <a16:creationId xmlns:a16="http://schemas.microsoft.com/office/drawing/2014/main" id="{5118BA95-03E7-41B7-B442-0AF8C0A7FF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3048" y="0"/>
            <a:ext cx="12188952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id="{E799C3D5-7D55-4046-808C-F290F456D6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61035" y="1679569"/>
            <a:ext cx="3498864" cy="3498858"/>
            <a:chOff x="1061035" y="1679569"/>
            <a:chExt cx="3498864" cy="3498858"/>
          </a:xfrm>
        </p:grpSpPr>
        <p:sp>
          <p:nvSpPr>
            <p:cNvPr id="23" name="Oval 22">
              <a:extLst>
                <a:ext uri="{FF2B5EF4-FFF2-40B4-BE49-F238E27FC236}">
                  <a16:creationId xmlns:a16="http://schemas.microsoft.com/office/drawing/2014/main" id="{059D8741-EAD6-41B1-A882-70D70FC358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61035" y="1679569"/>
              <a:ext cx="3498864" cy="3498858"/>
            </a:xfrm>
            <a:prstGeom prst="ellipse">
              <a:avLst/>
            </a:prstGeom>
            <a:blipFill dpi="0" rotWithShape="1">
              <a:blip r:embed="rId2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3">
                        <a14:imgEffect>
                          <a14:saturation sat="400000"/>
                        </a14:imgEffect>
                        <a14:imgEffect>
                          <a14:brightnessContrast bright="-40000" contrast="40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24" name="Oval 23">
              <a:extLst>
                <a:ext uri="{FF2B5EF4-FFF2-40B4-BE49-F238E27FC236}">
                  <a16:creationId xmlns:a16="http://schemas.microsoft.com/office/drawing/2014/main" id="{45444F36-3103-4D11-A25F-C054D4606D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246134" y="1864667"/>
              <a:ext cx="3128666" cy="312866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0707157A-169E-0A4E-A9D3-1A689ADDE7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90145" y="2376862"/>
            <a:ext cx="2640646" cy="2104273"/>
          </a:xfrm>
          <a:noFill/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1900">
                <a:solidFill>
                  <a:srgbClr val="FFFFFF"/>
                </a:solidFill>
              </a:rPr>
              <a:t>Video 1: </a:t>
            </a:r>
            <a:br>
              <a:rPr lang="en-US" sz="1900">
                <a:solidFill>
                  <a:srgbClr val="FFFFFF"/>
                </a:solidFill>
              </a:rPr>
            </a:br>
            <a:br>
              <a:rPr lang="en-US" sz="1900">
                <a:solidFill>
                  <a:srgbClr val="FFFFFF"/>
                </a:solidFill>
              </a:rPr>
            </a:br>
            <a:r>
              <a:rPr lang="en-US" sz="1900">
                <a:solidFill>
                  <a:srgbClr val="FFFFFF"/>
                </a:solidFill>
              </a:rPr>
              <a:t>“Why students should have mental health days,” </a:t>
            </a:r>
            <a:br>
              <a:rPr lang="en-US" sz="1900">
                <a:solidFill>
                  <a:srgbClr val="FFFFFF"/>
                </a:solidFill>
              </a:rPr>
            </a:br>
            <a:r>
              <a:rPr lang="en-US" sz="1900">
                <a:solidFill>
                  <a:srgbClr val="FFFFFF"/>
                </a:solidFill>
              </a:rPr>
              <a:t>Hailey Hardcastle, TED TALK</a:t>
            </a:r>
            <a:br>
              <a:rPr lang="en-US" sz="1900">
                <a:solidFill>
                  <a:srgbClr val="FFFFFF"/>
                </a:solidFill>
              </a:rPr>
            </a:br>
            <a:endParaRPr lang="en-US" sz="1900">
              <a:solidFill>
                <a:srgbClr val="FFFFFF"/>
              </a:solidFill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AD9B3EAD-A2B3-42C4-927C-3455E3E69E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3502277" y="3388659"/>
            <a:ext cx="3657600" cy="80683"/>
          </a:xfrm>
          <a:prstGeom prst="rect">
            <a:avLst/>
          </a:prstGeom>
          <a:blipFill dpi="0" rotWithShape="1">
            <a:blip r:embed="rId4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4F3CE4F9-F190-394F-BBC9-084D3C83325D}"/>
              </a:ext>
            </a:extLst>
          </p:cNvPr>
          <p:cNvSpPr/>
          <p:nvPr/>
        </p:nvSpPr>
        <p:spPr>
          <a:xfrm>
            <a:off x="6081089" y="725394"/>
            <a:ext cx="5142658" cy="54072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indent="-182880">
              <a:lnSpc>
                <a:spcPct val="90000"/>
              </a:lnSpc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</a:pPr>
            <a:r>
              <a:rPr lang="en-US" dirty="0">
                <a:hlinkClick r:id="rId6"/>
              </a:rPr>
              <a:t>"Why Students Should Have Mental Health Days"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18611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>
            <a:extLst>
              <a:ext uri="{FF2B5EF4-FFF2-40B4-BE49-F238E27FC236}">
                <a16:creationId xmlns:a16="http://schemas.microsoft.com/office/drawing/2014/main" id="{9A3D0CE2-91FF-49B3-A5D8-181E900D75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58AEBD96-C315-4F53-9D9E-0E20E993EB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78916AAA-66F6-4DFA-88ED-7E27CF6B8D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26" name="Group 25">
            <a:extLst>
              <a:ext uri="{FF2B5EF4-FFF2-40B4-BE49-F238E27FC236}">
                <a16:creationId xmlns:a16="http://schemas.microsoft.com/office/drawing/2014/main" id="{A137D43F-BAD6-47F1-AA65-AEEA38A2FF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27" name="Oval 26">
              <a:extLst>
                <a:ext uri="{FF2B5EF4-FFF2-40B4-BE49-F238E27FC236}">
                  <a16:creationId xmlns:a16="http://schemas.microsoft.com/office/drawing/2014/main" id="{D512C9B2-6B22-4211-A940-FCD7C2CD0BE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28" name="Oval 27">
              <a:extLst>
                <a:ext uri="{FF2B5EF4-FFF2-40B4-BE49-F238E27FC236}">
                  <a16:creationId xmlns:a16="http://schemas.microsoft.com/office/drawing/2014/main" id="{85F7DB84-CDE7-46F8-90DD-9D048A7D52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30" name="Rectangle 29">
            <a:extLst>
              <a:ext uri="{FF2B5EF4-FFF2-40B4-BE49-F238E27FC236}">
                <a16:creationId xmlns:a16="http://schemas.microsoft.com/office/drawing/2014/main" id="{48FDEBDB-5859-4B9E-8810-2C5CFED093F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DAFA0A4-939B-E841-9508-51A4C457B4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8174" y="1346946"/>
            <a:ext cx="9966960" cy="3525056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>
              <a:lnSpc>
                <a:spcPct val="80000"/>
              </a:lnSpc>
            </a:pPr>
            <a:r>
              <a:rPr lang="en-US" sz="4500" dirty="0">
                <a:solidFill>
                  <a:srgbClr val="FFFFFF"/>
                </a:solidFill>
              </a:rPr>
              <a:t>Video 2: </a:t>
            </a:r>
            <a:br>
              <a:rPr lang="en-US" sz="4500" dirty="0">
                <a:solidFill>
                  <a:srgbClr val="FFFFFF"/>
                </a:solidFill>
              </a:rPr>
            </a:br>
            <a:r>
              <a:rPr lang="en-US" sz="4500" dirty="0">
                <a:solidFill>
                  <a:srgbClr val="FFFFFF"/>
                </a:solidFill>
              </a:rPr>
              <a:t>“Teen Health: Mental Health,”</a:t>
            </a:r>
            <a:br>
              <a:rPr lang="en-US" sz="4500" dirty="0">
                <a:solidFill>
                  <a:srgbClr val="FFFFFF"/>
                </a:solidFill>
              </a:rPr>
            </a:br>
            <a:r>
              <a:rPr lang="en-US" sz="4500" dirty="0">
                <a:solidFill>
                  <a:srgbClr val="FFFFFF"/>
                </a:solidFill>
              </a:rPr>
              <a:t>Penn State PRO Wellness:</a:t>
            </a:r>
            <a:br>
              <a:rPr lang="en-US" sz="4500" dirty="0">
                <a:solidFill>
                  <a:srgbClr val="FFFFFF"/>
                </a:solidFill>
              </a:rPr>
            </a:br>
            <a:br>
              <a:rPr lang="en-US" sz="2900" dirty="0">
                <a:solidFill>
                  <a:srgbClr val="FFFFFF"/>
                </a:solidFill>
              </a:rPr>
            </a:br>
            <a:r>
              <a:rPr lang="en-US" sz="2900" dirty="0">
                <a:solidFill>
                  <a:srgbClr val="FFFFFF"/>
                </a:solidFill>
                <a:hlinkClick r:id="rId6"/>
              </a:rPr>
              <a:t>https://www.youtube.com/watch?v=1i9OktVsTWo</a:t>
            </a:r>
            <a:br>
              <a:rPr lang="en-US" sz="2900" dirty="0">
                <a:solidFill>
                  <a:srgbClr val="FFFFFF"/>
                </a:solidFill>
              </a:rPr>
            </a:br>
            <a:endParaRPr lang="en-US" sz="2900" dirty="0">
              <a:solidFill>
                <a:srgbClr val="FFFFFF"/>
              </a:solidFill>
            </a:endParaRPr>
          </a:p>
        </p:txBody>
      </p: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B1D1A340-723B-4014-B5FE-204F062731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524000" y="4558589"/>
            <a:ext cx="9144000" cy="0"/>
          </a:xfrm>
          <a:prstGeom prst="line">
            <a:avLst/>
          </a:prstGeom>
          <a:ln w="28575">
            <a:solidFill>
              <a:srgbClr val="FFFFFF">
                <a:alpha val="5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485668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>
            <a:extLst>
              <a:ext uri="{FF2B5EF4-FFF2-40B4-BE49-F238E27FC236}">
                <a16:creationId xmlns:a16="http://schemas.microsoft.com/office/drawing/2014/main" id="{9A3D0CE2-91FF-49B3-A5D8-181E900D75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58AEBD96-C315-4F53-9D9E-0E20E993EB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78916AAA-66F6-4DFA-88ED-7E27CF6B8D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26" name="Group 25">
            <a:extLst>
              <a:ext uri="{FF2B5EF4-FFF2-40B4-BE49-F238E27FC236}">
                <a16:creationId xmlns:a16="http://schemas.microsoft.com/office/drawing/2014/main" id="{A137D43F-BAD6-47F1-AA65-AEEA38A2FF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27" name="Oval 26">
              <a:extLst>
                <a:ext uri="{FF2B5EF4-FFF2-40B4-BE49-F238E27FC236}">
                  <a16:creationId xmlns:a16="http://schemas.microsoft.com/office/drawing/2014/main" id="{D512C9B2-6B22-4211-A940-FCD7C2CD0BE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28" name="Oval 27">
              <a:extLst>
                <a:ext uri="{FF2B5EF4-FFF2-40B4-BE49-F238E27FC236}">
                  <a16:creationId xmlns:a16="http://schemas.microsoft.com/office/drawing/2014/main" id="{85F7DB84-CDE7-46F8-90DD-9D048A7D52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 useBgFill="1">
        <p:nvSpPr>
          <p:cNvPr id="30" name="Rectangle 29">
            <a:extLst>
              <a:ext uri="{FF2B5EF4-FFF2-40B4-BE49-F238E27FC236}">
                <a16:creationId xmlns:a16="http://schemas.microsoft.com/office/drawing/2014/main" id="{C3D25154-9EF7-4C33-9AAC-7B3BE089FE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88952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0A77630-F53A-6C4E-B967-DA365652C0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1560" y="643468"/>
            <a:ext cx="9966960" cy="3592432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pPr>
              <a:lnSpc>
                <a:spcPct val="80000"/>
              </a:lnSpc>
            </a:pPr>
            <a:br>
              <a:rPr lang="en-US" sz="4600" dirty="0">
                <a:blipFill dpi="0" rotWithShape="1">
                  <a:blip r:embed="rId4"/>
                  <a:srcRect/>
                  <a:tile tx="6350" ty="-127000" sx="65000" sy="64000" flip="none" algn="tl"/>
                </a:blipFill>
              </a:rPr>
            </a:br>
            <a:br>
              <a:rPr lang="en-US" sz="4600" dirty="0">
                <a:blipFill dpi="0" rotWithShape="1">
                  <a:blip r:embed="rId4"/>
                  <a:srcRect/>
                  <a:tile tx="6350" ty="-127000" sx="65000" sy="64000" flip="none" algn="tl"/>
                </a:blipFill>
              </a:rPr>
            </a:br>
            <a:r>
              <a:rPr lang="en-US" sz="4600" dirty="0">
                <a:blipFill dpi="0" rotWithShape="1">
                  <a:blip r:embed="rId4"/>
                  <a:srcRect/>
                  <a:tile tx="6350" ty="-127000" sx="65000" sy="64000" flip="none" algn="tl"/>
                </a:blipFill>
              </a:rPr>
              <a:t>Video 3: </a:t>
            </a:r>
            <a:br>
              <a:rPr lang="en-US" sz="4600" dirty="0">
                <a:blipFill dpi="0" rotWithShape="1">
                  <a:blip r:embed="rId4"/>
                  <a:srcRect/>
                  <a:tile tx="6350" ty="-127000" sx="65000" sy="64000" flip="none" algn="tl"/>
                </a:blipFill>
              </a:rPr>
            </a:br>
            <a:br>
              <a:rPr lang="en-US" sz="4600" dirty="0">
                <a:blipFill dpi="0" rotWithShape="1">
                  <a:blip r:embed="rId4"/>
                  <a:srcRect/>
                  <a:tile tx="6350" ty="-127000" sx="65000" sy="64000" flip="none" algn="tl"/>
                </a:blipFill>
              </a:rPr>
            </a:br>
            <a:r>
              <a:rPr lang="en-US" sz="4600" dirty="0">
                <a:blipFill dpi="0" rotWithShape="1">
                  <a:blip r:embed="rId4"/>
                  <a:srcRect/>
                  <a:tile tx="6350" ty="-127000" sx="65000" sy="64000" flip="none" algn="tl"/>
                </a:blipFill>
              </a:rPr>
              <a:t>“Tales from a teenage mental health advocate,” </a:t>
            </a:r>
            <a:br>
              <a:rPr lang="en-US" sz="4600" dirty="0">
                <a:blipFill dpi="0" rotWithShape="1">
                  <a:blip r:embed="rId4"/>
                  <a:srcRect/>
                  <a:tile tx="6350" ty="-127000" sx="65000" sy="64000" flip="none" algn="tl"/>
                </a:blipFill>
              </a:rPr>
            </a:br>
            <a:r>
              <a:rPr lang="en-US" sz="4600" dirty="0">
                <a:blipFill dpi="0" rotWithShape="1">
                  <a:blip r:embed="rId4"/>
                  <a:srcRect/>
                  <a:tile tx="6350" ty="-127000" sx="65000" sy="64000" flip="none" algn="tl"/>
                </a:blipFill>
              </a:rPr>
              <a:t>Amanda Southworth, </a:t>
            </a:r>
            <a:r>
              <a:rPr lang="en-US" sz="4600" dirty="0" err="1">
                <a:blipFill dpi="0" rotWithShape="1">
                  <a:blip r:embed="rId4"/>
                  <a:srcRect/>
                  <a:tile tx="6350" ty="-127000" sx="65000" sy="64000" flip="none" algn="tl"/>
                </a:blipFill>
              </a:rPr>
              <a:t>TEDxPasadena</a:t>
            </a:r>
            <a:br>
              <a:rPr lang="en-US" sz="4600" dirty="0">
                <a:blipFill dpi="0" rotWithShape="1">
                  <a:blip r:embed="rId4"/>
                  <a:srcRect/>
                  <a:tile tx="6350" ty="-127000" sx="65000" sy="64000" flip="none" algn="tl"/>
                </a:blipFill>
              </a:rPr>
            </a:br>
            <a:br>
              <a:rPr lang="en-US" sz="2900" dirty="0">
                <a:blipFill dpi="0" rotWithShape="1">
                  <a:blip r:embed="rId4"/>
                  <a:srcRect/>
                  <a:tile tx="6350" ty="-127000" sx="65000" sy="64000" flip="none" algn="tl"/>
                </a:blipFill>
              </a:rPr>
            </a:br>
            <a:r>
              <a:rPr lang="en-US" sz="2900" dirty="0">
                <a:blipFill dpi="0" rotWithShape="1">
                  <a:blip r:embed="rId4"/>
                  <a:srcRect/>
                  <a:tile tx="6350" ty="-127000" sx="65000" sy="64000" flip="none" algn="tl"/>
                </a:blipFill>
                <a:hlinkClick r:id="rId6"/>
              </a:rPr>
              <a:t>https://www.youtube.com/watch?v=pLOagmZTWmM</a:t>
            </a:r>
            <a:br>
              <a:rPr lang="en-US" sz="4600" dirty="0">
                <a:blipFill dpi="0" rotWithShape="1">
                  <a:blip r:embed="rId4"/>
                  <a:srcRect/>
                  <a:tile tx="6350" ty="-127000" sx="65000" sy="64000" flip="none" algn="tl"/>
                </a:blipFill>
              </a:rPr>
            </a:br>
            <a:br>
              <a:rPr lang="en-US" sz="4600" dirty="0">
                <a:blipFill dpi="0" rotWithShape="1">
                  <a:blip r:embed="rId4"/>
                  <a:srcRect/>
                  <a:tile tx="6350" ty="-127000" sx="65000" sy="64000" flip="none" algn="tl"/>
                </a:blipFill>
              </a:rPr>
            </a:br>
            <a:endParaRPr lang="en-US" sz="4600" dirty="0">
              <a:blipFill dpi="0" rotWithShape="1">
                <a:blip r:embed="rId4"/>
                <a:srcRect/>
                <a:tile tx="6350" ty="-127000" sx="65000" sy="64000" flip="none" algn="tl"/>
              </a:blipFill>
            </a:endParaRP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1604E8C0-C927-4C06-A96A-BF3323BA76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572000"/>
            <a:ext cx="12192000" cy="2295831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4" name="Group 33">
            <a:extLst>
              <a:ext uri="{FF2B5EF4-FFF2-40B4-BE49-F238E27FC236}">
                <a16:creationId xmlns:a16="http://schemas.microsoft.com/office/drawing/2014/main" id="{9DCECFD5-4C30-4892-9FF0-540E17955A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245590" y="5111496"/>
            <a:ext cx="1080904" cy="1080902"/>
            <a:chOff x="10245590" y="5111496"/>
            <a:chExt cx="1080904" cy="1080902"/>
          </a:xfrm>
        </p:grpSpPr>
        <p:sp>
          <p:nvSpPr>
            <p:cNvPr id="35" name="Oval 34">
              <a:extLst>
                <a:ext uri="{FF2B5EF4-FFF2-40B4-BE49-F238E27FC236}">
                  <a16:creationId xmlns:a16="http://schemas.microsoft.com/office/drawing/2014/main" id="{95C67F70-EAFE-425C-8422-591620A96D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45590" y="5111496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36" name="Oval 35">
              <a:extLst>
                <a:ext uri="{FF2B5EF4-FFF2-40B4-BE49-F238E27FC236}">
                  <a16:creationId xmlns:a16="http://schemas.microsoft.com/office/drawing/2014/main" id="{D47FA16B-C217-4D91-84EA-5B0846BDDA9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53681" y="5219586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3402849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964958D-AF5D-4863-B5FB-83F6B8CB12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344" y="0"/>
            <a:ext cx="12188656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9784FAB-DC10-0D44-8CA9-F64BF02503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41409" y="1610905"/>
            <a:ext cx="6730277" cy="1609344"/>
          </a:xfrm>
          <a:ln>
            <a:noFill/>
          </a:ln>
        </p:spPr>
        <p:txBody>
          <a:bodyPr>
            <a:normAutofit/>
          </a:bodyPr>
          <a:lstStyle/>
          <a:p>
            <a:r>
              <a:rPr lang="en-US" sz="3700" dirty="0"/>
              <a:t>Song 1: </a:t>
            </a:r>
            <a:br>
              <a:rPr lang="en-US" sz="3700" dirty="0"/>
            </a:br>
            <a:r>
              <a:rPr lang="en-US" sz="3700" dirty="0"/>
              <a:t>“Hunger,” Florence + the Machine</a:t>
            </a:r>
          </a:p>
        </p:txBody>
      </p:sp>
      <p:pic>
        <p:nvPicPr>
          <p:cNvPr id="7" name="Picture 6" descr="Music sheet">
            <a:extLst>
              <a:ext uri="{FF2B5EF4-FFF2-40B4-BE49-F238E27FC236}">
                <a16:creationId xmlns:a16="http://schemas.microsoft.com/office/drawing/2014/main" id="{E741A43B-F86E-44A6-BEF5-93756F0594BA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r="54772" b="-1"/>
          <a:stretch/>
        </p:blipFill>
        <p:spPr>
          <a:xfrm>
            <a:off x="3344" y="10"/>
            <a:ext cx="4646726" cy="6857990"/>
          </a:xfrm>
          <a:prstGeom prst="rect">
            <a:avLst/>
          </a:prstGeom>
        </p:spPr>
      </p:pic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592A36B9-7007-764D-94DF-25693BA2A3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03923" y="3508032"/>
            <a:ext cx="6192262" cy="1307592"/>
          </a:xfrm>
        </p:spPr>
        <p:txBody>
          <a:bodyPr>
            <a:normAutofit/>
          </a:bodyPr>
          <a:lstStyle/>
          <a:p>
            <a:r>
              <a:rPr lang="en-US" sz="1800" dirty="0">
                <a:hlinkClick r:id="rId5"/>
              </a:rPr>
              <a:t>https://www.youtube.com/watch?v=5GHXEGz3PJg</a:t>
            </a:r>
            <a:endParaRPr lang="en-US" sz="1800" dirty="0"/>
          </a:p>
          <a:p>
            <a:endParaRPr lang="en-US" sz="1800" dirty="0"/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11002ACD-3B0C-4885-8754-8A00E926FE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DF0313CD-4196-4456-A70D-5EE2B995BAD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6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80DE0B32-9EE8-4975-AD48-3855B0A82A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1885161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3C06EAFD-0C69-4B3B-BEA7-E7E11DDF9C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A4066C89-42FB-4624-9AFE-3A31B36491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344" y="0"/>
            <a:ext cx="4648169" cy="6858000"/>
          </a:xfrm>
          <a:prstGeom prst="rect">
            <a:avLst/>
          </a:prstGeom>
          <a:blipFill dpi="0" rotWithShape="1">
            <a:blip r:embed="rId2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aturation sat="400000"/>
                      </a14:imgEffect>
                      <a14:imgEffect>
                        <a14:brightnessContrast bright="-40000" contrast="40000"/>
                      </a14:imgEffect>
                    </a14:imgLayer>
                  </a14:imgProps>
                </a:ext>
              </a:extLst>
            </a:blip>
            <a:srcRect/>
            <a:tile tx="0" ty="0" sx="85000" sy="85000" flip="none" algn="tl"/>
          </a:blipFill>
          <a:ln w="25400" cap="flat" cmpd="sng" algn="ctr">
            <a:noFill/>
            <a:prstDash val="solid"/>
          </a:ln>
          <a:effectLst/>
        </p:spPr>
        <p:txBody>
          <a:bodyPr lIns="0" tIns="0" rIns="0" bIns="0" rtlCol="0" anchor="ctr"/>
          <a:lstStyle/>
          <a:p>
            <a:pPr algn="ctr" defTabSz="914400"/>
            <a:endParaRPr lang="en-US" sz="2000" kern="0">
              <a:solidFill>
                <a:prstClr val="white"/>
              </a:solidFill>
              <a:latin typeface="Rockwell Extra Bold" pitchFamily="18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35B8BEC-A7C5-C143-9498-1539E42D3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8" y="643466"/>
            <a:ext cx="3686312" cy="5528734"/>
          </a:xfrm>
        </p:spPr>
        <p:txBody>
          <a:bodyPr>
            <a:normAutofit/>
          </a:bodyPr>
          <a:lstStyle/>
          <a:p>
            <a:br>
              <a:rPr lang="en-US" sz="4400" dirty="0">
                <a:solidFill>
                  <a:srgbClr val="FFFFFF"/>
                </a:solidFill>
              </a:rPr>
            </a:br>
            <a:br>
              <a:rPr lang="en-US" sz="4400" dirty="0">
                <a:solidFill>
                  <a:srgbClr val="FFFFFF"/>
                </a:solidFill>
              </a:rPr>
            </a:br>
            <a:r>
              <a:rPr lang="en-US" sz="3000" dirty="0">
                <a:solidFill>
                  <a:srgbClr val="FFFFFF"/>
                </a:solidFill>
              </a:rPr>
              <a:t>Song 2: </a:t>
            </a:r>
            <a:br>
              <a:rPr lang="en-US" sz="3000" dirty="0">
                <a:solidFill>
                  <a:srgbClr val="FFFFFF"/>
                </a:solidFill>
              </a:rPr>
            </a:br>
            <a:r>
              <a:rPr lang="en-US" sz="3000" dirty="0">
                <a:solidFill>
                  <a:srgbClr val="FFFFFF"/>
                </a:solidFill>
              </a:rPr>
              <a:t>“1-800-273-8255,” Logic</a:t>
            </a:r>
            <a:br>
              <a:rPr lang="en-US" sz="3000" dirty="0">
                <a:solidFill>
                  <a:srgbClr val="FFFFFF"/>
                </a:solidFill>
              </a:rPr>
            </a:br>
            <a:r>
              <a:rPr lang="en-US" sz="3000" dirty="0">
                <a:solidFill>
                  <a:srgbClr val="FFFFFF"/>
                </a:solidFill>
              </a:rPr>
              <a:t>ft. Alessia Cara, Khalid</a:t>
            </a:r>
            <a:br>
              <a:rPr lang="en-US" sz="3000" dirty="0">
                <a:solidFill>
                  <a:srgbClr val="FFFFFF"/>
                </a:solidFill>
              </a:rPr>
            </a:br>
            <a:br>
              <a:rPr lang="en-US" sz="3000" dirty="0">
                <a:solidFill>
                  <a:srgbClr val="FFFFFF"/>
                </a:solidFill>
              </a:rPr>
            </a:br>
            <a:endParaRPr lang="en-US" sz="3000" dirty="0">
              <a:solidFill>
                <a:srgbClr val="FFFFFF"/>
              </a:solidFill>
            </a:endParaRP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718B7108-456C-BE40-91BD-FA6D30C918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53780" y="599768"/>
            <a:ext cx="6377138" cy="5572432"/>
          </a:xfrm>
        </p:spPr>
        <p:txBody>
          <a:bodyPr anchor="ctr">
            <a:normAutofit/>
          </a:bodyPr>
          <a:lstStyle/>
          <a:p>
            <a:r>
              <a:rPr lang="en-US" dirty="0">
                <a:hlinkClick r:id="rId4"/>
              </a:rPr>
              <a:t>https://www.youtube.com/watch?v=Kb24RrHIbFk</a:t>
            </a:r>
            <a:endParaRPr lang="en-US" dirty="0"/>
          </a:p>
          <a:p>
            <a:endParaRPr lang="en-US" dirty="0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BA218FBC-B2D6-48CA-9289-C4110162ED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401725" y="6229681"/>
            <a:ext cx="457200" cy="457200"/>
          </a:xfrm>
          <a:prstGeom prst="ellipse">
            <a:avLst/>
          </a:prstGeom>
          <a:blipFill dpi="0" rotWithShape="1">
            <a:blip r:embed="rId5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50800" ty="0" sx="85000" sy="85000" flip="none" algn="tl"/>
          </a:blipFill>
          <a:ln w="25400" cap="flat" cmpd="sng" algn="ctr">
            <a:noFill/>
            <a:prstDash val="solid"/>
          </a:ln>
          <a:effectLst/>
        </p:spPr>
        <p:txBody>
          <a:bodyPr lIns="0" tIns="0" rIns="0" b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ckwell Extra Bold" pitchFamily="18" charset="0"/>
              <a:ea typeface="+mn-ea"/>
              <a:cs typeface="+mn-cs"/>
            </a:endParaRP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2DED9084-49DA-4911-ACB7-5F9E4DEFA0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430918" y="6258874"/>
            <a:ext cx="398813" cy="398815"/>
          </a:xfrm>
          <a:prstGeom prst="ellipse">
            <a:avLst/>
          </a:prstGeom>
          <a:noFill/>
          <a:ln w="12700" cap="flat" cmpd="sng" algn="ctr">
            <a:solidFill>
              <a:srgbClr val="FFFFFF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167928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0">
            <a:extLst>
              <a:ext uri="{FF2B5EF4-FFF2-40B4-BE49-F238E27FC236}">
                <a16:creationId xmlns:a16="http://schemas.microsoft.com/office/drawing/2014/main" id="{3964958D-AF5D-4863-B5FB-83F6B8CB12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344" y="0"/>
            <a:ext cx="12188656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E1855E9-8DF0-D447-8238-59D2F3BEAE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31592" y="2027234"/>
            <a:ext cx="6730277" cy="1609344"/>
          </a:xfrm>
          <a:ln>
            <a:noFill/>
          </a:ln>
        </p:spPr>
        <p:txBody>
          <a:bodyPr>
            <a:normAutofit/>
          </a:bodyPr>
          <a:lstStyle/>
          <a:p>
            <a:r>
              <a:rPr lang="en-US" sz="4800" dirty="0"/>
              <a:t>Song 3: “Breathe me,” Sia</a:t>
            </a:r>
          </a:p>
        </p:txBody>
      </p:sp>
      <p:pic>
        <p:nvPicPr>
          <p:cNvPr id="18" name="Picture 6" descr="Microfono con luci del palco">
            <a:extLst>
              <a:ext uri="{FF2B5EF4-FFF2-40B4-BE49-F238E27FC236}">
                <a16:creationId xmlns:a16="http://schemas.microsoft.com/office/drawing/2014/main" id="{11AC3028-4777-4BFC-A831-5F54E35354A8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r="55450"/>
          <a:stretch/>
        </p:blipFill>
        <p:spPr>
          <a:xfrm>
            <a:off x="3344" y="10"/>
            <a:ext cx="4646726" cy="6857990"/>
          </a:xfrm>
          <a:prstGeom prst="rect">
            <a:avLst/>
          </a:prstGeom>
        </p:spPr>
      </p:pic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12537375-E27A-5346-BC76-A3F0FF2D50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31592" y="3807696"/>
            <a:ext cx="6730276" cy="956329"/>
          </a:xfrm>
        </p:spPr>
        <p:txBody>
          <a:bodyPr>
            <a:normAutofit/>
          </a:bodyPr>
          <a:lstStyle/>
          <a:p>
            <a:r>
              <a:rPr lang="en-US" sz="1800" dirty="0">
                <a:hlinkClick r:id="rId5"/>
              </a:rPr>
              <a:t>https://www.youtube.com/watch?v=ghPcYqn0p4Y</a:t>
            </a:r>
            <a:endParaRPr lang="en-US" sz="1800" dirty="0"/>
          </a:p>
          <a:p>
            <a:endParaRPr lang="en-US" sz="1800" dirty="0"/>
          </a:p>
        </p:txBody>
      </p:sp>
      <p:grpSp>
        <p:nvGrpSpPr>
          <p:cNvPr id="19" name="Group 12">
            <a:extLst>
              <a:ext uri="{FF2B5EF4-FFF2-40B4-BE49-F238E27FC236}">
                <a16:creationId xmlns:a16="http://schemas.microsoft.com/office/drawing/2014/main" id="{11002ACD-3B0C-4885-8754-8A00E926FE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20" name="Oval 13">
              <a:extLst>
                <a:ext uri="{FF2B5EF4-FFF2-40B4-BE49-F238E27FC236}">
                  <a16:creationId xmlns:a16="http://schemas.microsoft.com/office/drawing/2014/main" id="{DF0313CD-4196-4456-A70D-5EE2B995BAD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6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21" name="Oval 14">
              <a:extLst>
                <a:ext uri="{FF2B5EF4-FFF2-40B4-BE49-F238E27FC236}">
                  <a16:creationId xmlns:a16="http://schemas.microsoft.com/office/drawing/2014/main" id="{80DE0B32-9EE8-4975-AD48-3855B0A82A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04001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3C06EAFD-0C69-4B3B-BEA7-E7E11DDF9C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A4066C89-42FB-4624-9AFE-3A31B36491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344" y="0"/>
            <a:ext cx="4648169" cy="6858000"/>
          </a:xfrm>
          <a:prstGeom prst="rect">
            <a:avLst/>
          </a:prstGeom>
          <a:blipFill dpi="0" rotWithShape="1">
            <a:blip r:embed="rId2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aturation sat="400000"/>
                      </a14:imgEffect>
                      <a14:imgEffect>
                        <a14:brightnessContrast bright="-40000" contrast="40000"/>
                      </a14:imgEffect>
                    </a14:imgLayer>
                  </a14:imgProps>
                </a:ext>
              </a:extLst>
            </a:blip>
            <a:srcRect/>
            <a:tile tx="0" ty="0" sx="85000" sy="85000" flip="none" algn="tl"/>
          </a:blipFill>
          <a:ln w="25400" cap="flat" cmpd="sng" algn="ctr">
            <a:noFill/>
            <a:prstDash val="solid"/>
          </a:ln>
          <a:effectLst/>
        </p:spPr>
        <p:txBody>
          <a:bodyPr lIns="0" tIns="0" rIns="0" bIns="0" rtlCol="0" anchor="ctr"/>
          <a:lstStyle/>
          <a:p>
            <a:pPr algn="ctr" defTabSz="914400"/>
            <a:endParaRPr lang="en-US" sz="2000" kern="0">
              <a:solidFill>
                <a:prstClr val="white"/>
              </a:solidFill>
              <a:latin typeface="Rockwell Extra Bold" pitchFamily="18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CDB8F87-D2C1-4D45-9291-F97CF9FEA6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8" y="643466"/>
            <a:ext cx="3686312" cy="5528734"/>
          </a:xfrm>
        </p:spPr>
        <p:txBody>
          <a:bodyPr>
            <a:normAutofit/>
          </a:bodyPr>
          <a:lstStyle/>
          <a:p>
            <a:r>
              <a:rPr lang="en-US" sz="3500" dirty="0">
                <a:solidFill>
                  <a:srgbClr val="FFFFFF"/>
                </a:solidFill>
              </a:rPr>
              <a:t>Song 4: </a:t>
            </a:r>
            <a:br>
              <a:rPr lang="en-US" sz="3500" dirty="0">
                <a:solidFill>
                  <a:srgbClr val="FFFFFF"/>
                </a:solidFill>
              </a:rPr>
            </a:br>
            <a:r>
              <a:rPr lang="en-US" sz="3500" dirty="0">
                <a:solidFill>
                  <a:srgbClr val="FFFFFF"/>
                </a:solidFill>
              </a:rPr>
              <a:t>“Pennyroyal tea,” Nirvana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4D43A5CC-B52D-2F44-906F-06CE3F7F81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53780" y="599768"/>
            <a:ext cx="6074467" cy="5572432"/>
          </a:xfrm>
        </p:spPr>
        <p:txBody>
          <a:bodyPr anchor="ctr">
            <a:normAutofit/>
          </a:bodyPr>
          <a:lstStyle/>
          <a:p>
            <a:r>
              <a:rPr lang="en-US" dirty="0">
                <a:hlinkClick r:id="rId4"/>
              </a:rPr>
              <a:t>https://www.youtube.com/watch?v=4dcIPGzxsl8</a:t>
            </a:r>
            <a:endParaRPr lang="en-US" dirty="0"/>
          </a:p>
          <a:p>
            <a:endParaRPr lang="en-US" dirty="0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BA218FBC-B2D6-48CA-9289-C4110162ED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401725" y="6229681"/>
            <a:ext cx="457200" cy="457200"/>
          </a:xfrm>
          <a:prstGeom prst="ellipse">
            <a:avLst/>
          </a:prstGeom>
          <a:blipFill dpi="0" rotWithShape="1">
            <a:blip r:embed="rId5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50800" ty="0" sx="85000" sy="85000" flip="none" algn="tl"/>
          </a:blipFill>
          <a:ln w="25400" cap="flat" cmpd="sng" algn="ctr">
            <a:noFill/>
            <a:prstDash val="solid"/>
          </a:ln>
          <a:effectLst/>
        </p:spPr>
        <p:txBody>
          <a:bodyPr lIns="0" tIns="0" rIns="0" b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ckwell Extra Bold" pitchFamily="18" charset="0"/>
              <a:ea typeface="+mn-ea"/>
              <a:cs typeface="+mn-cs"/>
            </a:endParaRP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2DED9084-49DA-4911-ACB7-5F9E4DEFA0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430918" y="6258874"/>
            <a:ext cx="398813" cy="398815"/>
          </a:xfrm>
          <a:prstGeom prst="ellipse">
            <a:avLst/>
          </a:prstGeom>
          <a:noFill/>
          <a:ln w="12700" cap="flat" cmpd="sng" algn="ctr">
            <a:solidFill>
              <a:srgbClr val="FFFFFF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862818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D68DD6-598D-6946-B86C-B1704085D4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300" dirty="0"/>
              <a:t>Poem 1: “The Soul Has bandaged moments,” Emily </a:t>
            </a:r>
            <a:r>
              <a:rPr lang="en-US" sz="3300" dirty="0" err="1"/>
              <a:t>dickinson</a:t>
            </a:r>
            <a:endParaRPr lang="en-US" sz="33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423091-571F-614A-B675-DE58D7BCD7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9848" y="2333439"/>
            <a:ext cx="5174835" cy="405079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800" dirty="0"/>
              <a:t>The Soul has Bandaged moments –</a:t>
            </a:r>
            <a:br>
              <a:rPr lang="en-US" sz="1800" dirty="0"/>
            </a:br>
            <a:r>
              <a:rPr lang="en-US" sz="1800" dirty="0"/>
              <a:t>When too appalled to stir –</a:t>
            </a:r>
            <a:br>
              <a:rPr lang="en-US" sz="1800" dirty="0"/>
            </a:br>
            <a:r>
              <a:rPr lang="en-US" sz="1800" dirty="0"/>
              <a:t>She feels some ghastly Fright come up</a:t>
            </a:r>
            <a:br>
              <a:rPr lang="en-US" sz="1800" dirty="0"/>
            </a:br>
            <a:r>
              <a:rPr lang="en-US" sz="1800" dirty="0"/>
              <a:t>And stop to look at her –</a:t>
            </a:r>
          </a:p>
          <a:p>
            <a:pPr marL="0" indent="0">
              <a:buNone/>
            </a:pPr>
            <a:r>
              <a:rPr lang="en-US" sz="1800" dirty="0"/>
              <a:t>Salute her, with long fingers –</a:t>
            </a:r>
            <a:br>
              <a:rPr lang="en-US" sz="1800" dirty="0"/>
            </a:br>
            <a:r>
              <a:rPr lang="en-US" sz="1800" dirty="0"/>
              <a:t>Caress her freezing hair –</a:t>
            </a:r>
            <a:br>
              <a:rPr lang="en-US" sz="1800" dirty="0"/>
            </a:br>
            <a:r>
              <a:rPr lang="en-US" sz="1800" dirty="0"/>
              <a:t>Sip, Goblin, from the very lips</a:t>
            </a:r>
            <a:br>
              <a:rPr lang="en-US" sz="1800" dirty="0"/>
            </a:br>
            <a:r>
              <a:rPr lang="en-US" sz="1800" dirty="0"/>
              <a:t>The Lover – hovered – o’er –</a:t>
            </a:r>
            <a:br>
              <a:rPr lang="en-US" sz="1800" dirty="0"/>
            </a:br>
            <a:r>
              <a:rPr lang="en-US" sz="1800" dirty="0"/>
              <a:t>Unworthy, that a thought so mean</a:t>
            </a:r>
            <a:br>
              <a:rPr lang="en-US" sz="1800" dirty="0"/>
            </a:br>
            <a:r>
              <a:rPr lang="en-US" sz="1800" dirty="0"/>
              <a:t>Accost a Theme – so – fair –</a:t>
            </a:r>
          </a:p>
          <a:p>
            <a:pPr marL="0" indent="0">
              <a:buNone/>
            </a:pPr>
            <a:r>
              <a:rPr lang="en-US" sz="1800" dirty="0"/>
              <a:t>The soul has moments of escape –</a:t>
            </a:r>
            <a:br>
              <a:rPr lang="en-US" sz="1800" dirty="0"/>
            </a:br>
            <a:r>
              <a:rPr lang="en-US" sz="1800" dirty="0"/>
              <a:t>When bursting all the doors –</a:t>
            </a:r>
            <a:br>
              <a:rPr lang="en-US" sz="1800" dirty="0"/>
            </a:br>
            <a:r>
              <a:rPr lang="en-US" sz="1800" dirty="0"/>
              <a:t>She dances like a Bomb, abroad,</a:t>
            </a:r>
            <a:br>
              <a:rPr lang="en-US" sz="1800" dirty="0"/>
            </a:br>
            <a:r>
              <a:rPr lang="en-US" sz="1800" dirty="0"/>
              <a:t>And swings </a:t>
            </a:r>
            <a:r>
              <a:rPr lang="en-US" sz="1800" dirty="0" err="1"/>
              <a:t>opon</a:t>
            </a:r>
            <a:r>
              <a:rPr lang="en-US" sz="1800" dirty="0"/>
              <a:t> the Hours,</a:t>
            </a:r>
          </a:p>
          <a:p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A81B446-7649-0643-B175-F777EFF409D4}"/>
              </a:ext>
            </a:extLst>
          </p:cNvPr>
          <p:cNvSpPr txBox="1"/>
          <p:nvPr/>
        </p:nvSpPr>
        <p:spPr>
          <a:xfrm>
            <a:off x="6096001" y="2333439"/>
            <a:ext cx="60960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As do the Bee – delirious borne –</a:t>
            </a:r>
            <a:br>
              <a:rPr lang="en-US" dirty="0"/>
            </a:br>
            <a:r>
              <a:rPr lang="en-US" dirty="0"/>
              <a:t>Long </a:t>
            </a:r>
            <a:r>
              <a:rPr lang="en-US" dirty="0" err="1"/>
              <a:t>Dungeoned</a:t>
            </a:r>
            <a:r>
              <a:rPr lang="en-US" dirty="0"/>
              <a:t> from his Rose –</a:t>
            </a:r>
            <a:br>
              <a:rPr lang="en-US" dirty="0"/>
            </a:br>
            <a:r>
              <a:rPr lang="en-US" dirty="0"/>
              <a:t>Touch Liberty – then know no more,</a:t>
            </a:r>
            <a:br>
              <a:rPr lang="en-US" dirty="0"/>
            </a:br>
            <a:r>
              <a:rPr lang="en-US" dirty="0"/>
              <a:t>But Noon, and Paradise –</a:t>
            </a:r>
          </a:p>
          <a:p>
            <a:endParaRPr lang="en-US" dirty="0"/>
          </a:p>
          <a:p>
            <a:r>
              <a:rPr lang="en-US" dirty="0"/>
              <a:t>The Soul’s retaken moments –</a:t>
            </a:r>
            <a:br>
              <a:rPr lang="en-US" dirty="0"/>
            </a:br>
            <a:r>
              <a:rPr lang="en-US" dirty="0"/>
              <a:t>When, Felon led along,</a:t>
            </a:r>
            <a:br>
              <a:rPr lang="en-US" dirty="0"/>
            </a:br>
            <a:r>
              <a:rPr lang="en-US" dirty="0"/>
              <a:t>With shackles on the plumed feet,</a:t>
            </a:r>
            <a:br>
              <a:rPr lang="en-US" dirty="0"/>
            </a:br>
            <a:r>
              <a:rPr lang="en-US" dirty="0"/>
              <a:t>And staples, in the song,</a:t>
            </a:r>
          </a:p>
          <a:p>
            <a:endParaRPr lang="en-US" dirty="0"/>
          </a:p>
          <a:p>
            <a:r>
              <a:rPr lang="en-US" dirty="0"/>
              <a:t>The Horror welcomes her, again,</a:t>
            </a:r>
            <a:br>
              <a:rPr lang="en-US" dirty="0"/>
            </a:br>
            <a:r>
              <a:rPr lang="en-US" dirty="0"/>
              <a:t>These, are not brayed of Tongue –</a:t>
            </a:r>
          </a:p>
        </p:txBody>
      </p:sp>
    </p:spTree>
    <p:extLst>
      <p:ext uri="{BB962C8B-B14F-4D97-AF65-F5344CB8AC3E}">
        <p14:creationId xmlns:p14="http://schemas.microsoft.com/office/powerpoint/2010/main" val="90973469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ood Type">
  <a:themeElements>
    <a:clrScheme name="Wood 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ood Type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Wood Type</Template>
  <TotalTime>65</TotalTime>
  <Words>727</Words>
  <Application>Microsoft Macintosh PowerPoint</Application>
  <PresentationFormat>Widescreen</PresentationFormat>
  <Paragraphs>64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Calibri</vt:lpstr>
      <vt:lpstr>Rockwell</vt:lpstr>
      <vt:lpstr>Rockwell Condensed</vt:lpstr>
      <vt:lpstr>Rockwell Extra Bold</vt:lpstr>
      <vt:lpstr>Wingdings</vt:lpstr>
      <vt:lpstr>Wood Type</vt:lpstr>
      <vt:lpstr>Media resources: mental health of ________   [you can choose, but for our purposes here, I’ve chosen teens]</vt:lpstr>
      <vt:lpstr>Video 1:   “Why students should have mental health days,”  Hailey Hardcastle, TED TALK </vt:lpstr>
      <vt:lpstr>Video 2:  “Teen Health: Mental Health,” Penn State PRO Wellness:  https://www.youtube.com/watch?v=1i9OktVsTWo </vt:lpstr>
      <vt:lpstr>  Video 3:   “Tales from a teenage mental health advocate,”  Amanda Southworth, TEDxPasadena  https://www.youtube.com/watch?v=pLOagmZTWmM  </vt:lpstr>
      <vt:lpstr>Song 1:  “Hunger,” Florence + the Machine</vt:lpstr>
      <vt:lpstr>  Song 2:  “1-800-273-8255,” Logic ft. Alessia Cara, Khalid  </vt:lpstr>
      <vt:lpstr>Song 3: “Breathe me,” Sia</vt:lpstr>
      <vt:lpstr>Song 4:  “Pennyroyal tea,” Nirvana</vt:lpstr>
      <vt:lpstr>Poem 1: “The Soul Has bandaged moments,” Emily dickinson</vt:lpstr>
      <vt:lpstr>Poem 2: “Little Stones at My Window,” Mario Benedetti </vt:lpstr>
      <vt:lpstr>Poem 3: “The Rider,” Naomi shihab nye</vt:lpstr>
      <vt:lpstr>Artwork 1:   “At the Bottom of the Anxiety Swamp,”  Jayoon Choi  from The perspective project</vt:lpstr>
      <vt:lpstr>Artwork 2:   “Your Pain Is My Pain,”  Paula Scotter  from the perpsective project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Media resources: mental health of ____ [you can choose, but for our purposes here, I’ve chosen students]</dc:title>
  <dc:creator>Jennifer S. Anderson</dc:creator>
  <cp:lastModifiedBy>Jennifer S. Anderson</cp:lastModifiedBy>
  <cp:revision>17</cp:revision>
  <dcterms:created xsi:type="dcterms:W3CDTF">2021-06-16T19:44:37Z</dcterms:created>
  <dcterms:modified xsi:type="dcterms:W3CDTF">2021-08-01T23:30:45Z</dcterms:modified>
</cp:coreProperties>
</file>