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7" r:id="rId8"/>
    <p:sldId id="268" r:id="rId9"/>
    <p:sldId id="261" r:id="rId10"/>
    <p:sldId id="262" r:id="rId11"/>
    <p:sldId id="266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61"/>
    <p:restoredTop sz="96208"/>
  </p:normalViewPr>
  <p:slideViewPr>
    <p:cSldViewPr snapToGrid="0" snapToObjects="1">
      <p:cViewPr varScale="1">
        <p:scale>
          <a:sx n="115" d="100"/>
          <a:sy n="115" d="100"/>
        </p:scale>
        <p:origin x="208" y="3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8/1/21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8/1/21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8/1/21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8/1/21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8/1/21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8/1/21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8/1/21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8/1/21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8/1/21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8/1/21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8/1/21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8/1/21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8.jpeg"/><Relationship Id="rId4" Type="http://schemas.openxmlformats.org/officeDocument/2006/relationships/hyperlink" Target="https://www.theperspectiveproject.co.uk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9.jpeg"/><Relationship Id="rId4" Type="http://schemas.openxmlformats.org/officeDocument/2006/relationships/hyperlink" Target="https://www.theperspectiveproject.co.u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1qq7lDL-bzY" TargetMode="Externa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1i9OktVsTWo" TargetMode="Externa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pLOagmZTWmM" TargetMode="Externa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www.youtube.com/watch?v=5GHXEGz3PJg" TargetMode="Externa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www.youtube.com/watch?v=Kb24RrHIbFk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www.youtube.com/watch?v=ghPcYqn0p4Y" TargetMode="Externa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www.youtube.com/watch?v=4dcIPGzxsl8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0E32D-B88A-3244-A71C-A5E9637F86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000" dirty="0"/>
              <a:t>Media resources: mental health of ________ </a:t>
            </a:r>
            <a:br>
              <a:rPr lang="en-US" sz="5000" dirty="0"/>
            </a:br>
            <a:br>
              <a:rPr lang="en-US" sz="3000" dirty="0"/>
            </a:br>
            <a:r>
              <a:rPr lang="en-US" sz="3000" dirty="0"/>
              <a:t>[you can choose, but for our purposes here, I’ve chosen teens]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409FD9-9EE6-DD43-A009-130C2587E2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Videos, Poems, Songs, and Artwork</a:t>
            </a:r>
          </a:p>
        </p:txBody>
      </p:sp>
    </p:spTree>
    <p:extLst>
      <p:ext uri="{BB962C8B-B14F-4D97-AF65-F5344CB8AC3E}">
        <p14:creationId xmlns:p14="http://schemas.microsoft.com/office/powerpoint/2010/main" val="682168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905D7-A32C-E542-A6B7-C813E7CEA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Poem 2: “Little Stones at My Window,” Mario Benedetti</a:t>
            </a:r>
            <a:br>
              <a:rPr lang="en-US" i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B2C47-5150-A44E-8921-2C24E77E5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555" y="1809174"/>
            <a:ext cx="5275196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i="1" dirty="0"/>
              <a:t>for </a:t>
            </a:r>
            <a:r>
              <a:rPr lang="en-US" sz="1600" i="1" dirty="0" err="1"/>
              <a:t>roberto</a:t>
            </a:r>
            <a:r>
              <a:rPr lang="en-US" sz="1600" i="1" dirty="0"/>
              <a:t> and </a:t>
            </a:r>
            <a:r>
              <a:rPr lang="en-US" sz="1600" i="1" dirty="0" err="1"/>
              <a:t>adelaida</a:t>
            </a:r>
            <a:endParaRPr lang="en-US" sz="1600" i="1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Once in a while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joy throws little stones at my window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 it wants to let me know that it's waiting for me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but today I'm calm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I'd almost say even-tempered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I'm going to keep anxiety locked up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and then lie flat on my back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which is an elegant and comfortable position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for receiving and believing news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who knows where I'll be next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or when my story will be taken into account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who knows what advice I still might come up with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and what easy way out I'll take not to follow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5796AD-D688-9547-A2C9-B2127965240B}"/>
              </a:ext>
            </a:extLst>
          </p:cNvPr>
          <p:cNvSpPr txBox="1"/>
          <p:nvPr/>
        </p:nvSpPr>
        <p:spPr>
          <a:xfrm>
            <a:off x="5954751" y="2680408"/>
            <a:ext cx="52751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don't worry, I won't gamble with an eviction</a:t>
            </a:r>
          </a:p>
          <a:p>
            <a:r>
              <a:rPr lang="en-US" sz="1600" dirty="0"/>
              <a:t>I won't tattoo remembering with forgetting there are many things left to say and suppress</a:t>
            </a:r>
          </a:p>
          <a:p>
            <a:r>
              <a:rPr lang="en-US" sz="1600" dirty="0"/>
              <a:t>and many grapes left to fill our mouths</a:t>
            </a:r>
          </a:p>
          <a:p>
            <a:endParaRPr lang="en-US" sz="1600" dirty="0"/>
          </a:p>
          <a:p>
            <a:r>
              <a:rPr lang="en-US" sz="1600" dirty="0"/>
              <a:t>don't worry, I'm convinced</a:t>
            </a:r>
          </a:p>
          <a:p>
            <a:r>
              <a:rPr lang="en-US" sz="1600" dirty="0"/>
              <a:t>joy doesn't need to throw any more little stones</a:t>
            </a:r>
          </a:p>
          <a:p>
            <a:r>
              <a:rPr lang="en-US" sz="1600" dirty="0"/>
              <a:t>I'm coming</a:t>
            </a:r>
          </a:p>
          <a:p>
            <a:r>
              <a:rPr lang="en-US" sz="1600" dirty="0"/>
              <a:t>I'm coming.</a:t>
            </a:r>
          </a:p>
        </p:txBody>
      </p:sp>
    </p:spTree>
    <p:extLst>
      <p:ext uri="{BB962C8B-B14F-4D97-AF65-F5344CB8AC3E}">
        <p14:creationId xmlns:p14="http://schemas.microsoft.com/office/powerpoint/2010/main" val="2217560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F434D-2DBE-A54C-95F8-8E6538C91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Poem 3: “The Rider,” Naomi </a:t>
            </a:r>
            <a:r>
              <a:rPr lang="en-US" sz="3300" dirty="0" err="1"/>
              <a:t>shihab</a:t>
            </a:r>
            <a:r>
              <a:rPr lang="en-US" sz="3300" dirty="0"/>
              <a:t> nye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B22A4-839E-8D40-99CB-B0DDE514B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A boy told me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if he roller-skated fast enough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his loneliness couldn’t catch up to him,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the best reason I ever heard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for trying to be a champion.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What I wonder tonight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pedaling hard down King William Street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is if it translates to bicycles.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A victory! To leave your loneliness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panting behind you on some street corner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while you float free into a cloud of sudden azaleas,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pink petals that have never felt loneliness,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no matter how slowly they fell.</a:t>
            </a:r>
          </a:p>
        </p:txBody>
      </p:sp>
    </p:spTree>
    <p:extLst>
      <p:ext uri="{BB962C8B-B14F-4D97-AF65-F5344CB8AC3E}">
        <p14:creationId xmlns:p14="http://schemas.microsoft.com/office/powerpoint/2010/main" val="3721319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F3AF35CD-DA30-4E34-B0F3-32C27766D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FA8059-A1B5-EC40-BB74-BBC2F39A8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8878" y="1505496"/>
            <a:ext cx="4070195" cy="2297069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200" dirty="0"/>
              <a:t>Artwork 1: 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“At the Bottom of the Anxiety Swamp,” </a:t>
            </a:r>
            <a:br>
              <a:rPr lang="en-US" sz="2200" dirty="0"/>
            </a:br>
            <a:r>
              <a:rPr lang="en-US" sz="2200" dirty="0" err="1"/>
              <a:t>Jayoon</a:t>
            </a:r>
            <a:r>
              <a:rPr lang="en-US" sz="2200" dirty="0"/>
              <a:t> Choi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from </a:t>
            </a:r>
            <a:r>
              <a:rPr lang="en-US" sz="2200" dirty="0">
                <a:hlinkClick r:id="rId4"/>
              </a:rPr>
              <a:t>The perspective project</a:t>
            </a:r>
            <a:endParaRPr lang="en-US" sz="3200" dirty="0"/>
          </a:p>
        </p:txBody>
      </p:sp>
      <p:pic>
        <p:nvPicPr>
          <p:cNvPr id="2050" name="Picture 2" descr="At the bottom of the anxiety swamp">
            <a:extLst>
              <a:ext uri="{FF2B5EF4-FFF2-40B4-BE49-F238E27FC236}">
                <a16:creationId xmlns:a16="http://schemas.microsoft.com/office/drawing/2014/main" id="{2D72F883-15AC-2549-9A82-4D524544E5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9893" y="640080"/>
            <a:ext cx="4470480" cy="5588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5" name="Group 74">
            <a:extLst>
              <a:ext uri="{FF2B5EF4-FFF2-40B4-BE49-F238E27FC236}">
                <a16:creationId xmlns:a16="http://schemas.microsoft.com/office/drawing/2014/main" id="{BCFC42DC-2C46-47C4-BC61-530557385D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54B91A37-AA1F-4966-8ACF-93023547DA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17B17AC5-0931-432F-9A4A-DDCFAA010A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7172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F3AF35CD-DA30-4E34-B0F3-32C27766D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3D01EC-FB43-6647-90DA-2AFE5FB3F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4890" y="2012349"/>
            <a:ext cx="3544035" cy="1609344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sz="2200" dirty="0"/>
              <a:t>Artwork 2: 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“Your Pain Is My Pain,” </a:t>
            </a:r>
            <a:br>
              <a:rPr lang="en-US" sz="2200" dirty="0"/>
            </a:br>
            <a:r>
              <a:rPr lang="en-US" sz="2200" dirty="0"/>
              <a:t>Paula </a:t>
            </a:r>
            <a:r>
              <a:rPr lang="en-US" sz="2200" dirty="0" err="1"/>
              <a:t>Scotter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from </a:t>
            </a:r>
            <a:r>
              <a:rPr lang="en-US" sz="2200" dirty="0">
                <a:hlinkClick r:id="rId4"/>
              </a:rPr>
              <a:t>the perpsective project</a:t>
            </a:r>
            <a:endParaRPr lang="en-US" sz="3200" dirty="0"/>
          </a:p>
        </p:txBody>
      </p:sp>
      <p:pic>
        <p:nvPicPr>
          <p:cNvPr id="3074" name="Picture 2" descr="Your pain is my pain">
            <a:extLst>
              <a:ext uri="{FF2B5EF4-FFF2-40B4-BE49-F238E27FC236}">
                <a16:creationId xmlns:a16="http://schemas.microsoft.com/office/drawing/2014/main" id="{CDA961B3-12EA-554F-A942-3ADC253D67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9893" y="640080"/>
            <a:ext cx="4470480" cy="5588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5" name="Group 74">
            <a:extLst>
              <a:ext uri="{FF2B5EF4-FFF2-40B4-BE49-F238E27FC236}">
                <a16:creationId xmlns:a16="http://schemas.microsoft.com/office/drawing/2014/main" id="{BCFC42DC-2C46-47C4-BC61-530557385D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54B91A37-AA1F-4966-8ACF-93023547DA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17B17AC5-0931-432F-9A4A-DDCFAA010A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5389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707157A-169E-0A4E-A9D3-1A689ADDE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1900">
                <a:solidFill>
                  <a:srgbClr val="FFFFFF"/>
                </a:solidFill>
              </a:rPr>
              <a:t>Video 1: </a:t>
            </a:r>
            <a:br>
              <a:rPr lang="en-US" sz="1900">
                <a:solidFill>
                  <a:srgbClr val="FFFFFF"/>
                </a:solidFill>
              </a:rPr>
            </a:br>
            <a:br>
              <a:rPr lang="en-US" sz="1900">
                <a:solidFill>
                  <a:srgbClr val="FFFFFF"/>
                </a:solidFill>
              </a:rPr>
            </a:br>
            <a:r>
              <a:rPr lang="en-US" sz="1900">
                <a:solidFill>
                  <a:srgbClr val="FFFFFF"/>
                </a:solidFill>
              </a:rPr>
              <a:t>“Why students should have mental health days,” </a:t>
            </a:r>
            <a:br>
              <a:rPr lang="en-US" sz="1900">
                <a:solidFill>
                  <a:srgbClr val="FFFFFF"/>
                </a:solidFill>
              </a:rPr>
            </a:br>
            <a:r>
              <a:rPr lang="en-US" sz="1900">
                <a:solidFill>
                  <a:srgbClr val="FFFFFF"/>
                </a:solidFill>
              </a:rPr>
              <a:t>Hailey Hardcastle, TED TALK</a:t>
            </a:r>
            <a:br>
              <a:rPr lang="en-US" sz="1900">
                <a:solidFill>
                  <a:srgbClr val="FFFFFF"/>
                </a:solidFill>
              </a:rPr>
            </a:br>
            <a:endParaRPr lang="en-US" sz="1900">
              <a:solidFill>
                <a:srgbClr val="FFFFFF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F3CE4F9-F190-394F-BBC9-084D3C83325D}"/>
              </a:ext>
            </a:extLst>
          </p:cNvPr>
          <p:cNvSpPr/>
          <p:nvPr/>
        </p:nvSpPr>
        <p:spPr>
          <a:xfrm>
            <a:off x="6081089" y="725394"/>
            <a:ext cx="5142658" cy="54072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18288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dirty="0">
                <a:hlinkClick r:id="rId6"/>
              </a:rPr>
              <a:t>"Why Students Should Have Mental Health Days"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86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9A3D0CE2-91FF-49B3-A5D8-181E900D7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8AEBD96-C315-4F53-9D9E-0E20E993E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8916AAA-66F6-4DFA-88ED-7E27CF6B8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137D43F-BAD6-47F1-AA65-AEEA38A2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D512C9B2-6B22-4211-A940-FCD7C2CD0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85F7DB84-CDE7-46F8-90DD-9D048A7D5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48FDEBDB-5859-4B9E-8810-2C5CFED093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AFA0A4-939B-E841-9508-51A4C457B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8174" y="1346946"/>
            <a:ext cx="9966960" cy="352505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4500" dirty="0">
                <a:solidFill>
                  <a:srgbClr val="FFFFFF"/>
                </a:solidFill>
              </a:rPr>
              <a:t>Video 2: </a:t>
            </a:r>
            <a:br>
              <a:rPr lang="en-US" sz="4500" dirty="0">
                <a:solidFill>
                  <a:srgbClr val="FFFFFF"/>
                </a:solidFill>
              </a:rPr>
            </a:br>
            <a:r>
              <a:rPr lang="en-US" sz="4500" dirty="0">
                <a:solidFill>
                  <a:srgbClr val="FFFFFF"/>
                </a:solidFill>
              </a:rPr>
              <a:t>“Teen Health: Mental Health,”</a:t>
            </a:r>
            <a:br>
              <a:rPr lang="en-US" sz="4500" dirty="0">
                <a:solidFill>
                  <a:srgbClr val="FFFFFF"/>
                </a:solidFill>
              </a:rPr>
            </a:br>
            <a:r>
              <a:rPr lang="en-US" sz="4500" dirty="0">
                <a:solidFill>
                  <a:srgbClr val="FFFFFF"/>
                </a:solidFill>
              </a:rPr>
              <a:t>Penn State PRO Wellness:</a:t>
            </a:r>
            <a:br>
              <a:rPr lang="en-US" sz="4500" dirty="0">
                <a:solidFill>
                  <a:srgbClr val="FFFFFF"/>
                </a:solidFill>
              </a:rPr>
            </a:br>
            <a:br>
              <a:rPr lang="en-US" sz="2900" dirty="0">
                <a:solidFill>
                  <a:srgbClr val="FFFFFF"/>
                </a:solidFill>
              </a:rPr>
            </a:br>
            <a:r>
              <a:rPr lang="en-US" sz="2900" dirty="0">
                <a:solidFill>
                  <a:srgbClr val="FFFFFF"/>
                </a:solidFill>
                <a:hlinkClick r:id="rId6"/>
              </a:rPr>
              <a:t>https://www.youtube.com/watch?v=1i9OktVsTWo</a:t>
            </a:r>
            <a:br>
              <a:rPr lang="en-US" sz="2900" dirty="0">
                <a:solidFill>
                  <a:srgbClr val="FFFFFF"/>
                </a:solidFill>
              </a:rPr>
            </a:br>
            <a:endParaRPr lang="en-US" sz="2900" dirty="0">
              <a:solidFill>
                <a:srgbClr val="FFFFFF"/>
              </a:solidFill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1D1A340-723B-4014-B5FE-204F06273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4558589"/>
            <a:ext cx="9144000" cy="0"/>
          </a:xfrm>
          <a:prstGeom prst="line">
            <a:avLst/>
          </a:prstGeom>
          <a:ln w="28575">
            <a:solidFill>
              <a:srgbClr val="FFFFFF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8566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9A3D0CE2-91FF-49B3-A5D8-181E900D7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8AEBD96-C315-4F53-9D9E-0E20E993E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8916AAA-66F6-4DFA-88ED-7E27CF6B8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137D43F-BAD6-47F1-AA65-AEEA38A2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D512C9B2-6B22-4211-A940-FCD7C2CD0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85F7DB84-CDE7-46F8-90DD-9D048A7D5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C3D25154-9EF7-4C33-9AAC-7B3BE089F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A77630-F53A-6C4E-B967-DA365652C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643468"/>
            <a:ext cx="9966960" cy="359243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lnSpc>
                <a:spcPct val="80000"/>
              </a:lnSpc>
            </a:pPr>
            <a:br>
              <a:rPr lang="en-US" sz="46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</a:br>
            <a:br>
              <a:rPr lang="en-US" sz="46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</a:br>
            <a:r>
              <a:rPr lang="en-US" sz="46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Video 3: </a:t>
            </a:r>
            <a:br>
              <a:rPr lang="en-US" sz="46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</a:br>
            <a:br>
              <a:rPr lang="en-US" sz="46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</a:br>
            <a:r>
              <a:rPr lang="en-US" sz="46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“Tales from a teenage mental health advocate,” </a:t>
            </a:r>
            <a:br>
              <a:rPr lang="en-US" sz="46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</a:br>
            <a:r>
              <a:rPr lang="en-US" sz="46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Amanda Southworth, </a:t>
            </a:r>
            <a:r>
              <a:rPr lang="en-US" sz="46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TEDxPasadena</a:t>
            </a:r>
            <a:br>
              <a:rPr lang="en-US" sz="46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</a:br>
            <a:br>
              <a:rPr lang="en-US" sz="29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</a:br>
            <a:r>
              <a:rPr lang="en-US" sz="29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  <a:hlinkClick r:id="rId6"/>
              </a:rPr>
              <a:t>https://www.youtube.com/watch?v=pLOagmZTWmM</a:t>
            </a:r>
            <a:br>
              <a:rPr lang="en-US" sz="46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</a:br>
            <a:br>
              <a:rPr lang="en-US" sz="46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</a:br>
            <a:endParaRPr lang="en-US" sz="4600" dirty="0">
              <a:blipFill dpi="0" rotWithShape="1">
                <a:blip r:embed="rId4"/>
                <a:srcRect/>
                <a:tile tx="6350" ty="-127000" sx="65000" sy="64000" flip="none" algn="tl"/>
              </a:blip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604E8C0-C927-4C06-A96A-BF3323BA7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0"/>
            <a:ext cx="12192000" cy="2295831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DCECFD5-4C30-4892-9FF0-540E17955A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5590" y="5111496"/>
            <a:ext cx="1080904" cy="1080902"/>
            <a:chOff x="10245590" y="5111496"/>
            <a:chExt cx="1080904" cy="1080902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95C67F70-EAFE-425C-8422-591620A96D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5590" y="5111496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D47FA16B-C217-4D91-84EA-5B0846BDDA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53681" y="5219586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0284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964958D-AF5D-4863-B5FB-83F6B8CB1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12188656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784FAB-DC10-0D44-8CA9-F64BF0250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1409" y="1610905"/>
            <a:ext cx="6730277" cy="1609344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3700" dirty="0"/>
              <a:t>Song 1: </a:t>
            </a:r>
            <a:br>
              <a:rPr lang="en-US" sz="3700" dirty="0"/>
            </a:br>
            <a:r>
              <a:rPr lang="en-US" sz="3700" dirty="0"/>
              <a:t>“Hunger,” Florence + the Machine</a:t>
            </a:r>
          </a:p>
        </p:txBody>
      </p:sp>
      <p:pic>
        <p:nvPicPr>
          <p:cNvPr id="7" name="Picture 6" descr="Music sheet">
            <a:extLst>
              <a:ext uri="{FF2B5EF4-FFF2-40B4-BE49-F238E27FC236}">
                <a16:creationId xmlns:a16="http://schemas.microsoft.com/office/drawing/2014/main" id="{E741A43B-F86E-44A6-BEF5-93756F0594B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54772" b="-1"/>
          <a:stretch/>
        </p:blipFill>
        <p:spPr>
          <a:xfrm>
            <a:off x="3344" y="10"/>
            <a:ext cx="4646726" cy="6857990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92A36B9-7007-764D-94DF-25693BA2A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3923" y="3508032"/>
            <a:ext cx="6192262" cy="1307592"/>
          </a:xfrm>
        </p:spPr>
        <p:txBody>
          <a:bodyPr>
            <a:normAutofit/>
          </a:bodyPr>
          <a:lstStyle/>
          <a:p>
            <a:r>
              <a:rPr lang="en-US" sz="1800" dirty="0">
                <a:hlinkClick r:id="rId5"/>
              </a:rPr>
              <a:t>https://www.youtube.com/watch?v=5GHXEGz3PJg</a:t>
            </a:r>
            <a:endParaRPr lang="en-US" sz="1800" dirty="0"/>
          </a:p>
          <a:p>
            <a:endParaRPr lang="en-US" sz="18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1002ACD-3B0C-4885-8754-8A00E926FE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F0313CD-4196-4456-A70D-5EE2B995BA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0DE0B32-9EE8-4975-AD48-3855B0A82A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8516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5B8BEC-A7C5-C143-9498-1539E42D3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6"/>
            <a:ext cx="3686312" cy="5528734"/>
          </a:xfrm>
        </p:spPr>
        <p:txBody>
          <a:bodyPr>
            <a:normAutofit/>
          </a:bodyPr>
          <a:lstStyle/>
          <a:p>
            <a:br>
              <a:rPr lang="en-US" sz="4400" dirty="0">
                <a:solidFill>
                  <a:srgbClr val="FFFFFF"/>
                </a:solidFill>
              </a:rPr>
            </a:br>
            <a:br>
              <a:rPr lang="en-US" sz="4400" dirty="0">
                <a:solidFill>
                  <a:srgbClr val="FFFFFF"/>
                </a:solidFill>
              </a:rPr>
            </a:br>
            <a:r>
              <a:rPr lang="en-US" sz="3000" dirty="0">
                <a:solidFill>
                  <a:srgbClr val="FFFFFF"/>
                </a:solidFill>
              </a:rPr>
              <a:t>Song 2: </a:t>
            </a:r>
            <a:br>
              <a:rPr lang="en-US" sz="3000" dirty="0">
                <a:solidFill>
                  <a:srgbClr val="FFFFFF"/>
                </a:solidFill>
              </a:rPr>
            </a:br>
            <a:r>
              <a:rPr lang="en-US" sz="3000" dirty="0">
                <a:solidFill>
                  <a:srgbClr val="FFFFFF"/>
                </a:solidFill>
              </a:rPr>
              <a:t>“1-800-273-8255,” Logic</a:t>
            </a:r>
            <a:br>
              <a:rPr lang="en-US" sz="3000" dirty="0">
                <a:solidFill>
                  <a:srgbClr val="FFFFFF"/>
                </a:solidFill>
              </a:rPr>
            </a:br>
            <a:r>
              <a:rPr lang="en-US" sz="3000" dirty="0">
                <a:solidFill>
                  <a:srgbClr val="FFFFFF"/>
                </a:solidFill>
              </a:rPr>
              <a:t>ft. Alessia Cara, Khalid</a:t>
            </a:r>
            <a:br>
              <a:rPr lang="en-US" sz="3000" dirty="0">
                <a:solidFill>
                  <a:srgbClr val="FFFFFF"/>
                </a:solidFill>
              </a:rPr>
            </a:br>
            <a:br>
              <a:rPr lang="en-US" sz="3000" dirty="0">
                <a:solidFill>
                  <a:srgbClr val="FFFFFF"/>
                </a:solidFill>
              </a:rPr>
            </a:br>
            <a:endParaRPr lang="en-US" sz="3000" dirty="0">
              <a:solidFill>
                <a:srgbClr val="FFFF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8B7108-456C-BE40-91BD-FA6D30C91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599768"/>
            <a:ext cx="6377138" cy="5572432"/>
          </a:xfrm>
        </p:spPr>
        <p:txBody>
          <a:bodyPr anchor="ctr">
            <a:normAutofit/>
          </a:bodyPr>
          <a:lstStyle/>
          <a:p>
            <a:r>
              <a:rPr lang="en-US" dirty="0">
                <a:hlinkClick r:id="rId4"/>
              </a:rPr>
              <a:t>https://www.youtube.com/watch?v=Kb24RrHIbFk</a:t>
            </a:r>
            <a:endParaRPr lang="en-US" dirty="0"/>
          </a:p>
          <a:p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6792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0">
            <a:extLst>
              <a:ext uri="{FF2B5EF4-FFF2-40B4-BE49-F238E27FC236}">
                <a16:creationId xmlns:a16="http://schemas.microsoft.com/office/drawing/2014/main" id="{3964958D-AF5D-4863-B5FB-83F6B8CB1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12188656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1855E9-8DF0-D447-8238-59D2F3BEA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1592" y="2027234"/>
            <a:ext cx="6730277" cy="1609344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4800" dirty="0"/>
              <a:t>Song 3: “Breathe me,” Sia</a:t>
            </a:r>
          </a:p>
        </p:txBody>
      </p:sp>
      <p:pic>
        <p:nvPicPr>
          <p:cNvPr id="18" name="Picture 6" descr="Microfono con luci del palco">
            <a:extLst>
              <a:ext uri="{FF2B5EF4-FFF2-40B4-BE49-F238E27FC236}">
                <a16:creationId xmlns:a16="http://schemas.microsoft.com/office/drawing/2014/main" id="{11AC3028-4777-4BFC-A831-5F54E35354A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55450"/>
          <a:stretch/>
        </p:blipFill>
        <p:spPr>
          <a:xfrm>
            <a:off x="3344" y="10"/>
            <a:ext cx="4646726" cy="6857990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2537375-E27A-5346-BC76-A3F0FF2D5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1592" y="3807696"/>
            <a:ext cx="6730276" cy="956329"/>
          </a:xfrm>
        </p:spPr>
        <p:txBody>
          <a:bodyPr>
            <a:normAutofit/>
          </a:bodyPr>
          <a:lstStyle/>
          <a:p>
            <a:r>
              <a:rPr lang="en-US" sz="1800" dirty="0">
                <a:hlinkClick r:id="rId5"/>
              </a:rPr>
              <a:t>https://www.youtube.com/watch?v=ghPcYqn0p4Y</a:t>
            </a:r>
            <a:endParaRPr lang="en-US" sz="1800" dirty="0"/>
          </a:p>
          <a:p>
            <a:endParaRPr lang="en-US" sz="1800" dirty="0"/>
          </a:p>
        </p:txBody>
      </p:sp>
      <p:grpSp>
        <p:nvGrpSpPr>
          <p:cNvPr id="19" name="Group 12">
            <a:extLst>
              <a:ext uri="{FF2B5EF4-FFF2-40B4-BE49-F238E27FC236}">
                <a16:creationId xmlns:a16="http://schemas.microsoft.com/office/drawing/2014/main" id="{11002ACD-3B0C-4885-8754-8A00E926FE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20" name="Oval 13">
              <a:extLst>
                <a:ext uri="{FF2B5EF4-FFF2-40B4-BE49-F238E27FC236}">
                  <a16:creationId xmlns:a16="http://schemas.microsoft.com/office/drawing/2014/main" id="{DF0313CD-4196-4456-A70D-5EE2B995BA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1" name="Oval 14">
              <a:extLst>
                <a:ext uri="{FF2B5EF4-FFF2-40B4-BE49-F238E27FC236}">
                  <a16:creationId xmlns:a16="http://schemas.microsoft.com/office/drawing/2014/main" id="{80DE0B32-9EE8-4975-AD48-3855B0A82A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00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DB8F87-D2C1-4D45-9291-F97CF9FEA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6"/>
            <a:ext cx="3686312" cy="5528734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Song 4: </a:t>
            </a:r>
            <a:br>
              <a:rPr lang="en-US" sz="3500" dirty="0">
                <a:solidFill>
                  <a:srgbClr val="FFFFFF"/>
                </a:solidFill>
              </a:rPr>
            </a:br>
            <a:r>
              <a:rPr lang="en-US" sz="3500" dirty="0">
                <a:solidFill>
                  <a:srgbClr val="FFFFFF"/>
                </a:solidFill>
              </a:rPr>
              <a:t>“Pennyroyal tea,” Nirvana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43A5CC-B52D-2F44-906F-06CE3F7F8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599768"/>
            <a:ext cx="6074467" cy="5572432"/>
          </a:xfrm>
        </p:spPr>
        <p:txBody>
          <a:bodyPr anchor="ctr">
            <a:normAutofit/>
          </a:bodyPr>
          <a:lstStyle/>
          <a:p>
            <a:r>
              <a:rPr lang="en-US" dirty="0">
                <a:hlinkClick r:id="rId4"/>
              </a:rPr>
              <a:t>https://www.youtube.com/watch?v=4dcIPGzxsl8</a:t>
            </a:r>
            <a:endParaRPr lang="en-US" dirty="0"/>
          </a:p>
          <a:p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6281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68DD6-598D-6946-B86C-B1704085D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Poem 1: “The Soul Has bandaged moments,” Emily </a:t>
            </a:r>
            <a:r>
              <a:rPr lang="en-US" sz="3300" dirty="0" err="1"/>
              <a:t>dickinson</a:t>
            </a:r>
            <a:endParaRPr lang="en-US" sz="3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23091-571F-614A-B675-DE58D7BCD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33439"/>
            <a:ext cx="5174835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The Soul has Bandaged moments –</a:t>
            </a:r>
            <a:br>
              <a:rPr lang="en-US" sz="1800" dirty="0"/>
            </a:br>
            <a:r>
              <a:rPr lang="en-US" sz="1800" dirty="0"/>
              <a:t>When too appalled to stir –</a:t>
            </a:r>
            <a:br>
              <a:rPr lang="en-US" sz="1800" dirty="0"/>
            </a:br>
            <a:r>
              <a:rPr lang="en-US" sz="1800" dirty="0"/>
              <a:t>She feels some ghastly Fright come up</a:t>
            </a:r>
            <a:br>
              <a:rPr lang="en-US" sz="1800" dirty="0"/>
            </a:br>
            <a:r>
              <a:rPr lang="en-US" sz="1800" dirty="0"/>
              <a:t>And stop to look at her –</a:t>
            </a:r>
          </a:p>
          <a:p>
            <a:pPr marL="0" indent="0">
              <a:buNone/>
            </a:pPr>
            <a:r>
              <a:rPr lang="en-US" sz="1800" dirty="0"/>
              <a:t>Salute her, with long fingers –</a:t>
            </a:r>
            <a:br>
              <a:rPr lang="en-US" sz="1800" dirty="0"/>
            </a:br>
            <a:r>
              <a:rPr lang="en-US" sz="1800" dirty="0"/>
              <a:t>Caress her freezing hair –</a:t>
            </a:r>
            <a:br>
              <a:rPr lang="en-US" sz="1800" dirty="0"/>
            </a:br>
            <a:r>
              <a:rPr lang="en-US" sz="1800" dirty="0"/>
              <a:t>Sip, Goblin, from the very lips</a:t>
            </a:r>
            <a:br>
              <a:rPr lang="en-US" sz="1800" dirty="0"/>
            </a:br>
            <a:r>
              <a:rPr lang="en-US" sz="1800" dirty="0"/>
              <a:t>The Lover – hovered – o’er –</a:t>
            </a:r>
            <a:br>
              <a:rPr lang="en-US" sz="1800" dirty="0"/>
            </a:br>
            <a:r>
              <a:rPr lang="en-US" sz="1800" dirty="0"/>
              <a:t>Unworthy, that a thought so mean</a:t>
            </a:r>
            <a:br>
              <a:rPr lang="en-US" sz="1800" dirty="0"/>
            </a:br>
            <a:r>
              <a:rPr lang="en-US" sz="1800" dirty="0"/>
              <a:t>Accost a Theme – so – fair –</a:t>
            </a:r>
          </a:p>
          <a:p>
            <a:pPr marL="0" indent="0">
              <a:buNone/>
            </a:pPr>
            <a:r>
              <a:rPr lang="en-US" sz="1800" dirty="0"/>
              <a:t>The soul has moments of escape –</a:t>
            </a:r>
            <a:br>
              <a:rPr lang="en-US" sz="1800" dirty="0"/>
            </a:br>
            <a:r>
              <a:rPr lang="en-US" sz="1800" dirty="0"/>
              <a:t>When bursting all the doors –</a:t>
            </a:r>
            <a:br>
              <a:rPr lang="en-US" sz="1800" dirty="0"/>
            </a:br>
            <a:r>
              <a:rPr lang="en-US" sz="1800" dirty="0"/>
              <a:t>She dances like a Bomb, abroad,</a:t>
            </a:r>
            <a:br>
              <a:rPr lang="en-US" sz="1800" dirty="0"/>
            </a:br>
            <a:r>
              <a:rPr lang="en-US" sz="1800" dirty="0"/>
              <a:t>And swings </a:t>
            </a:r>
            <a:r>
              <a:rPr lang="en-US" sz="1800" dirty="0" err="1"/>
              <a:t>opon</a:t>
            </a:r>
            <a:r>
              <a:rPr lang="en-US" sz="1800" dirty="0"/>
              <a:t> the Hours,</a:t>
            </a:r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81B446-7649-0643-B175-F777EFF409D4}"/>
              </a:ext>
            </a:extLst>
          </p:cNvPr>
          <p:cNvSpPr txBox="1"/>
          <p:nvPr/>
        </p:nvSpPr>
        <p:spPr>
          <a:xfrm>
            <a:off x="6096001" y="2333439"/>
            <a:ext cx="6096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 do the Bee – delirious borne –</a:t>
            </a:r>
            <a:br>
              <a:rPr lang="en-US" dirty="0"/>
            </a:br>
            <a:r>
              <a:rPr lang="en-US" dirty="0"/>
              <a:t>Long </a:t>
            </a:r>
            <a:r>
              <a:rPr lang="en-US" dirty="0" err="1"/>
              <a:t>Dungeoned</a:t>
            </a:r>
            <a:r>
              <a:rPr lang="en-US" dirty="0"/>
              <a:t> from his Rose –</a:t>
            </a:r>
            <a:br>
              <a:rPr lang="en-US" dirty="0"/>
            </a:br>
            <a:r>
              <a:rPr lang="en-US" dirty="0"/>
              <a:t>Touch Liberty – then know no more,</a:t>
            </a:r>
            <a:br>
              <a:rPr lang="en-US" dirty="0"/>
            </a:br>
            <a:r>
              <a:rPr lang="en-US" dirty="0"/>
              <a:t>But Noon, and Paradise –</a:t>
            </a:r>
          </a:p>
          <a:p>
            <a:endParaRPr lang="en-US" dirty="0"/>
          </a:p>
          <a:p>
            <a:r>
              <a:rPr lang="en-US" dirty="0"/>
              <a:t>The Soul’s retaken moments –</a:t>
            </a:r>
            <a:br>
              <a:rPr lang="en-US" dirty="0"/>
            </a:br>
            <a:r>
              <a:rPr lang="en-US" dirty="0"/>
              <a:t>When, Felon led along,</a:t>
            </a:r>
            <a:br>
              <a:rPr lang="en-US" dirty="0"/>
            </a:br>
            <a:r>
              <a:rPr lang="en-US" dirty="0"/>
              <a:t>With shackles on the plumed feet,</a:t>
            </a:r>
            <a:br>
              <a:rPr lang="en-US" dirty="0"/>
            </a:br>
            <a:r>
              <a:rPr lang="en-US" dirty="0"/>
              <a:t>And staples, in the song,</a:t>
            </a:r>
          </a:p>
          <a:p>
            <a:endParaRPr lang="en-US" dirty="0"/>
          </a:p>
          <a:p>
            <a:r>
              <a:rPr lang="en-US" dirty="0"/>
              <a:t>The Horror welcomes her, again,</a:t>
            </a:r>
            <a:br>
              <a:rPr lang="en-US" dirty="0"/>
            </a:br>
            <a:r>
              <a:rPr lang="en-US" dirty="0"/>
              <a:t>These, are not brayed of Tongue –</a:t>
            </a:r>
          </a:p>
        </p:txBody>
      </p:sp>
    </p:spTree>
    <p:extLst>
      <p:ext uri="{BB962C8B-B14F-4D97-AF65-F5344CB8AC3E}">
        <p14:creationId xmlns:p14="http://schemas.microsoft.com/office/powerpoint/2010/main" val="9097346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65</TotalTime>
  <Words>727</Words>
  <Application>Microsoft Macintosh PowerPoint</Application>
  <PresentationFormat>Widescreen</PresentationFormat>
  <Paragraphs>64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Rockwell</vt:lpstr>
      <vt:lpstr>Rockwell Condensed</vt:lpstr>
      <vt:lpstr>Rockwell Extra Bold</vt:lpstr>
      <vt:lpstr>Wingdings</vt:lpstr>
      <vt:lpstr>Wood Type</vt:lpstr>
      <vt:lpstr>Media resources: mental health of ________   [you can choose, but for our purposes here, I’ve chosen teens]</vt:lpstr>
      <vt:lpstr>Video 1:   “Why students should have mental health days,”  Hailey Hardcastle, TED TALK </vt:lpstr>
      <vt:lpstr>Video 2:  “Teen Health: Mental Health,” Penn State PRO Wellness:  https://www.youtube.com/watch?v=1i9OktVsTWo </vt:lpstr>
      <vt:lpstr>  Video 3:   “Tales from a teenage mental health advocate,”  Amanda Southworth, TEDxPasadena  https://www.youtube.com/watch?v=pLOagmZTWmM  </vt:lpstr>
      <vt:lpstr>Song 1:  “Hunger,” Florence + the Machine</vt:lpstr>
      <vt:lpstr>  Song 2:  “1-800-273-8255,” Logic ft. Alessia Cara, Khalid  </vt:lpstr>
      <vt:lpstr>Song 3: “Breathe me,” Sia</vt:lpstr>
      <vt:lpstr>Song 4:  “Pennyroyal tea,” Nirvana</vt:lpstr>
      <vt:lpstr>Poem 1: “The Soul Has bandaged moments,” Emily dickinson</vt:lpstr>
      <vt:lpstr>Poem 2: “Little Stones at My Window,” Mario Benedetti </vt:lpstr>
      <vt:lpstr>Poem 3: “The Rider,” Naomi shihab nye</vt:lpstr>
      <vt:lpstr>Artwork 1:   “At the Bottom of the Anxiety Swamp,”  Jayoon Choi  from The perspective project</vt:lpstr>
      <vt:lpstr>Artwork 2:   “Your Pain Is My Pain,”  Paula Scotter  from the perpsective project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resources: mental health of ____ [you can choose, but for our purposes here, I’ve chosen students]</dc:title>
  <dc:creator>Jennifer S. Anderson</dc:creator>
  <cp:lastModifiedBy>Jennifer S. Anderson</cp:lastModifiedBy>
  <cp:revision>17</cp:revision>
  <dcterms:created xsi:type="dcterms:W3CDTF">2021-06-16T19:44:37Z</dcterms:created>
  <dcterms:modified xsi:type="dcterms:W3CDTF">2021-08-01T23:30:45Z</dcterms:modified>
</cp:coreProperties>
</file>