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oboto"/>
      <p:regular r:id="rId15"/>
      <p:bold r:id="rId16"/>
      <p:italic r:id="rId17"/>
      <p:boldItalic r:id="rId18"/>
    </p:embeddedFont>
    <p:embeddedFont>
      <p:font typeface="Source Code Pr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ourceCodePro-bold.fntdata"/><Relationship Id="rId11" Type="http://schemas.openxmlformats.org/officeDocument/2006/relationships/slide" Target="slides/slide6.xml"/><Relationship Id="rId22" Type="http://schemas.openxmlformats.org/officeDocument/2006/relationships/font" Target="fonts/SourceCodePro-boldItalic.fntdata"/><Relationship Id="rId10" Type="http://schemas.openxmlformats.org/officeDocument/2006/relationships/slide" Target="slides/slide5.xml"/><Relationship Id="rId21" Type="http://schemas.openxmlformats.org/officeDocument/2006/relationships/font" Target="fonts/SourceCodePro-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regular.fntdata"/><Relationship Id="rId14" Type="http://schemas.openxmlformats.org/officeDocument/2006/relationships/slide" Target="slides/slide9.xml"/><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notesMaster" Target="notesMasters/notesMaster1.xml"/><Relationship Id="rId19" Type="http://schemas.openxmlformats.org/officeDocument/2006/relationships/font" Target="fonts/SourceCodePro-regular.fntdata"/><Relationship Id="rId6" Type="http://schemas.openxmlformats.org/officeDocument/2006/relationships/slide" Target="slides/slide1.xml"/><Relationship Id="rId18"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e0dbc84fe0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e0dbc84fe0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e0dbc84fe0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e0dbc84fe0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e0dbc84fe0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e0dbc84fe0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e0dbc84fe0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e0dbc84fe0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e0dbc84fe0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e0dbc84fe0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e0dbc84fe0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e0dbc84fe0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e0dbc84fe0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e0dbc84fe0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e0dbc84fe0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e0dbc84fe0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0"/>
              </a:spcBef>
              <a:spcAft>
                <a:spcPts val="0"/>
              </a:spcAft>
              <a:buClr>
                <a:schemeClr val="lt1"/>
              </a:buClr>
              <a:buSzPts val="1200"/>
              <a:buChar char="○"/>
              <a:defRPr sz="1200">
                <a:solidFill>
                  <a:schemeClr val="lt1"/>
                </a:solidFill>
              </a:defRPr>
            </a:lvl2pPr>
            <a:lvl3pPr indent="-304800" lvl="2" marL="1371600">
              <a:spcBef>
                <a:spcPts val="0"/>
              </a:spcBef>
              <a:spcAft>
                <a:spcPts val="0"/>
              </a:spcAft>
              <a:buClr>
                <a:schemeClr val="lt1"/>
              </a:buClr>
              <a:buSzPts val="1200"/>
              <a:buChar char="■"/>
              <a:defRPr sz="1200">
                <a:solidFill>
                  <a:schemeClr val="lt1"/>
                </a:solidFill>
              </a:defRPr>
            </a:lvl3pPr>
            <a:lvl4pPr indent="-304800" lvl="3" marL="1828800">
              <a:spcBef>
                <a:spcPts val="0"/>
              </a:spcBef>
              <a:spcAft>
                <a:spcPts val="0"/>
              </a:spcAft>
              <a:buClr>
                <a:schemeClr val="lt1"/>
              </a:buClr>
              <a:buSzPts val="1200"/>
              <a:buChar char="●"/>
              <a:defRPr sz="1200">
                <a:solidFill>
                  <a:schemeClr val="lt1"/>
                </a:solidFill>
              </a:defRPr>
            </a:lvl4pPr>
            <a:lvl5pPr indent="-304800" lvl="4" marL="2286000">
              <a:spcBef>
                <a:spcPts val="0"/>
              </a:spcBef>
              <a:spcAft>
                <a:spcPts val="0"/>
              </a:spcAft>
              <a:buClr>
                <a:schemeClr val="lt1"/>
              </a:buClr>
              <a:buSzPts val="1200"/>
              <a:buChar char="○"/>
              <a:defRPr sz="1200">
                <a:solidFill>
                  <a:schemeClr val="lt1"/>
                </a:solidFill>
              </a:defRPr>
            </a:lvl5pPr>
            <a:lvl6pPr indent="-304800" lvl="5" marL="2743200">
              <a:spcBef>
                <a:spcPts val="0"/>
              </a:spcBef>
              <a:spcAft>
                <a:spcPts val="0"/>
              </a:spcAft>
              <a:buClr>
                <a:schemeClr val="lt1"/>
              </a:buClr>
              <a:buSzPts val="1200"/>
              <a:buChar char="■"/>
              <a:defRPr sz="1200">
                <a:solidFill>
                  <a:schemeClr val="lt1"/>
                </a:solidFill>
              </a:defRPr>
            </a:lvl6pPr>
            <a:lvl7pPr indent="-304800" lvl="6" marL="3200400">
              <a:spcBef>
                <a:spcPts val="0"/>
              </a:spcBef>
              <a:spcAft>
                <a:spcPts val="0"/>
              </a:spcAft>
              <a:buClr>
                <a:schemeClr val="lt1"/>
              </a:buClr>
              <a:buSzPts val="1200"/>
              <a:buChar char="●"/>
              <a:defRPr sz="1200">
                <a:solidFill>
                  <a:schemeClr val="lt1"/>
                </a:solidFill>
              </a:defRPr>
            </a:lvl7pPr>
            <a:lvl8pPr indent="-304800" lvl="7" marL="3657600">
              <a:spcBef>
                <a:spcPts val="0"/>
              </a:spcBef>
              <a:spcAft>
                <a:spcPts val="0"/>
              </a:spcAft>
              <a:buClr>
                <a:schemeClr val="lt1"/>
              </a:buClr>
              <a:buSzPts val="1200"/>
              <a:buChar char="○"/>
              <a:defRPr sz="1200">
                <a:solidFill>
                  <a:schemeClr val="lt1"/>
                </a:solidFill>
              </a:defRPr>
            </a:lvl8pPr>
            <a:lvl9pPr indent="-304800" lvl="8" marL="4114800">
              <a:spcBef>
                <a:spcPts val="0"/>
              </a:spcBef>
              <a:spcAft>
                <a:spcPts val="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www.youtube.com/watch?v=YXWKuK-Qsu4" TargetMode="Externa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youtube.com/watch?v=I5o1w5TlCaE" TargetMode="Externa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www.youtube.com/watch?v=f1tDFtMjwAE" TargetMode="Externa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youtube.com/watch?v=sLsp9u2zD68" TargetMode="Externa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www.youtube.com/watch?v=odCrgq5Po8c" TargetMode="Externa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3"/>
          <p:cNvSpPr txBox="1"/>
          <p:nvPr>
            <p:ph type="ctrTitle"/>
          </p:nvPr>
        </p:nvSpPr>
        <p:spPr>
          <a:xfrm>
            <a:off x="390525" y="1819275"/>
            <a:ext cx="8222100" cy="9336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Student Loan Forgiveness/</a:t>
            </a:r>
            <a:endParaRPr/>
          </a:p>
          <a:p>
            <a:pPr indent="0" lvl="0" marL="0" rtl="0" algn="l">
              <a:spcBef>
                <a:spcPts val="0"/>
              </a:spcBef>
              <a:spcAft>
                <a:spcPts val="0"/>
              </a:spcAft>
              <a:buNone/>
            </a:pPr>
            <a:r>
              <a:rPr lang="en"/>
              <a:t>Debt Reduction </a:t>
            </a:r>
            <a:endParaRPr/>
          </a:p>
        </p:txBody>
      </p:sp>
      <p:sp>
        <p:nvSpPr>
          <p:cNvPr id="68" name="Google Shape;68;p13"/>
          <p:cNvSpPr txBox="1"/>
          <p:nvPr>
            <p:ph idx="1" type="subTitle"/>
          </p:nvPr>
        </p:nvSpPr>
        <p:spPr>
          <a:xfrm>
            <a:off x="390525" y="2789130"/>
            <a:ext cx="8222100" cy="432900"/>
          </a:xfrm>
          <a:prstGeom prst="rect">
            <a:avLst/>
          </a:prstGeom>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b="1" lang="en" sz="2100">
                <a:solidFill>
                  <a:srgbClr val="212121"/>
                </a:solidFill>
                <a:latin typeface="Source Code Pro"/>
                <a:ea typeface="Source Code Pro"/>
                <a:cs typeface="Source Code Pro"/>
                <a:sym typeface="Source Code Pro"/>
              </a:rPr>
              <a:t>Videos, Songs, Poems, and Artwork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4"/>
          <p:cNvSpPr txBox="1"/>
          <p:nvPr>
            <p:ph type="title"/>
          </p:nvPr>
        </p:nvSpPr>
        <p:spPr>
          <a:xfrm>
            <a:off x="471900" y="738725"/>
            <a:ext cx="8222100" cy="767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Video 1: </a:t>
            </a:r>
            <a:r>
              <a:rPr lang="en"/>
              <a:t>How college loans exploit students for profit by Sajay Samuel</a:t>
            </a:r>
            <a:endParaRPr/>
          </a:p>
        </p:txBody>
      </p:sp>
      <p:pic>
        <p:nvPicPr>
          <p:cNvPr descr="&quot;Once upon a time in America,&quot; says professor Sajay Samuel, &quot;going to college did not mean graduating with debt.&quot; Today, higher education has become a consumer product — costs have skyrocketed, saddling students with a combined debt of over $1 trillion, while universities and loan companies make massive profits. Samuel proposes a radical solution: link tuition costs to a degree's expected earnings, so that students can make informed decisions about their future, restore their love of learning and contribute to the world in a meaningful way.&#10;&#10;TEDTalks is a daily video podcast of the best talks and performances from the TED Conference, where the world's leading thinkers and doers give the talk of their lives in 18 minutes (or less). Look for talks on Technology, Entertainment and Design -- plus science, business, global issues, the arts and much more.&#10;Find closed captions and translated subtitles in many languages at http://www.ted.com/translate&#10;&#10;Follow TED news on Twitter: http://www.twitter.com/tednews&#10;Like TED on Facebook: https://www.facebook.com/TED&#10;&#10;Subscribe to our channel: http://www.youtube.com/user/TEDtalksDirector" id="74" name="Google Shape;74;p14" title="How college loans exploit students for profit | Sajay Samuel">
            <a:hlinkClick r:id="rId3"/>
          </p:cNvPr>
          <p:cNvPicPr preferRelativeResize="0"/>
          <p:nvPr/>
        </p:nvPicPr>
        <p:blipFill>
          <a:blip r:embed="rId4">
            <a:alphaModFix/>
          </a:blip>
          <a:stretch>
            <a:fillRect/>
          </a:stretch>
        </p:blipFill>
        <p:spPr>
          <a:xfrm>
            <a:off x="2180200" y="1732825"/>
            <a:ext cx="4443034" cy="3332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000"/>
                                        <p:tgtEl>
                                          <p:spTgt spid="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471900" y="738725"/>
            <a:ext cx="8222100" cy="767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Video 2: </a:t>
            </a:r>
            <a:r>
              <a:rPr lang="en" sz="2300">
                <a:solidFill>
                  <a:srgbClr val="000000"/>
                </a:solidFill>
                <a:highlight>
                  <a:srgbClr val="F9F9F9"/>
                </a:highlight>
              </a:rPr>
              <a:t>18 Vs. 28 Vs. 38: Student Loans</a:t>
            </a:r>
            <a:endParaRPr sz="2300">
              <a:solidFill>
                <a:srgbClr val="000000"/>
              </a:solidFill>
              <a:highlight>
                <a:srgbClr val="F9F9F9"/>
              </a:highlight>
            </a:endParaRPr>
          </a:p>
          <a:p>
            <a:pPr indent="0" lvl="0" marL="0" rtl="0" algn="l">
              <a:spcBef>
                <a:spcPts val="0"/>
              </a:spcBef>
              <a:spcAft>
                <a:spcPts val="0"/>
              </a:spcAft>
              <a:buNone/>
            </a:pPr>
            <a:r>
              <a:t/>
            </a:r>
            <a:endParaRPr/>
          </a:p>
        </p:txBody>
      </p:sp>
      <p:pic>
        <p:nvPicPr>
          <p:cNvPr descr="&quot;Going to school does not guarantee you a job.&quot;&#10;&#10;Credits: https://www.buzzfeed.com/bfmp/videos/97498&#10;&#10;Check out more awesome videos at BuzzFeedVideo!&#10;https://bit.ly/YTbuzzfeedvideo&#10;&#10;GET MORE BUZZFEED:&#10;https://www.buzzfeed.com&#10;https://www.buzzfeed.com/videos&#10;https://www.youtube.com/buzzfeedvideo&#10;https://www.youtube.com/asis&#10;https://www.youtube.com/buzzfeedmultiplayer&#10;https://www.youtube.com/buzzfeedviolet&#10;https://www.youtube.com/perolike&#10;https://www.youtube.com/ladylike&#10;&#10;SUBSCRIBE TO BUZZFEED NEWSLETTERS:&#10;https://www.buzzfeed.com/newsletters&#10;&#10;BuzzFeedVideo&#10;BuzzFeed’s flagship channel. Sometimes funny, sometimes serious, always shareable. New videos posted daily!&#10;To see behind-the-scenes &amp; more, follow us on Instagram @buzzfeedvideo http://bit.ly/2JRRkKU&#10;&#10;Love BuzzFeed? Get the merch! BUY NOW: https://goo.gl/gQKF8m&#10;MUSIC&#10;SFX Provided By AudioBlocks&#10;(https://www.audioblocks.com)&#10;&#10;Licensed via Audio Network&#10;Turn The Tide_Main&#10;Licensed via Warner Chappell Production Music Inc.&#10;Hopeful Piano Moments_Full Mix&#10;Licensed via Warner Chappell Production Music Inc.&#10;Intimate Piano Story_Full Mix&#10;Licensed via Warner Chappell Production Music Inc.&#10;&#10;STILLS&#10;Graduation cap on money&#10;zimmytws/Getty Images&#10;&#10;VIDEO&#10;Aerial view of Harvard university in Cambridge&#10;Hugo Will/Getty Images&#10;Aerial view of Harvard university in Cambridge&#10;Hugo Will/Getty Images&#10;Businesswoman finishes work on laptop, career and employment concept, closeup&#10;Motortion/Getty Images&#10;Engineers Meeting in Technology Research Laboratory: Engineers, Scientists and Developers Gathered Around Illuminated Conference Table, Talking and Finding Solution, Inspecting and Analysing Industrial Engine Design.&#10;gorodenkoff/Getty Images&#10;Closeup hand of asian woman sitting in the living room study and learning writing notebook and diary on table at home, girl homework, businesswoman planning working on table, education concept.&#10;narith_2527/Getty Images&#10;US Dollar&#10;Janka Dharmasena/Getty Images&#10;Rear View Of Two Female High School Students Walking Into College Building Together&#10;monkeybusinessimages/Getty Images&#10;Girl with Backpack is Walking along the Historic Building with Sun Ray and Flare&#10;Andrei Asiyuk/Getty Images&#10;Business people discussion advisor concept&#10;seb_ra/Getty Images&#10;Signing contract. dolly shot, sliding camera move.&#10;ipuwadol/Getty Images&#10;Banknote counter counting hundred dollar bills. Banking and commercial activity&#10;mrs_veronik/Getty Images&#10;Handsome Hispanic Student Uses Laptop while Listening to a Lecture at the University, He Raises Hand and Asks Lecturer a Question. Multi Ethnic Group of Modern Bright Students.&#10;gorodenkoff/Getty Images&#10;Business People Walking and Talking in the Hallway, Top Manager and Businesswoman Have Conversation in the Office, Use Desktop Computer. Corporate Office with Many Busy Workers.&#10;gorodenkoff/Getty Images&#10;In the Office Close-up on Hands of Businesswoman and Businessman while Signing Contracts and Shaking Hands for Finishing Transaction. Stylish People in Modern Conference Room.&#10;gorodenkoff/Getty Images&#10;European lady tourist walks near river with phone. Pretty traveler female looks around walking along a river quay. 4K&#10;Vadim_Key/Getty Images&#10;Empty Lab in Computer Science Classroom&#10;crkcreative/Getty Images&#10;Back view of male teacher lecturing university students, shot on R3D&#10;monkeybusinessimages/Getty Images&#10;Washington State Temple of Justice Close Up&#10;SEASTOCK/Getty Images&#10;Hand-drawn growing chart&#10;mindopen/Getty Images" id="80" name="Google Shape;80;p15" title="18 Vs. 28 Vs. 38: Student Loans">
            <a:hlinkClick r:id="rId3"/>
          </p:cNvPr>
          <p:cNvPicPr preferRelativeResize="0"/>
          <p:nvPr/>
        </p:nvPicPr>
        <p:blipFill>
          <a:blip r:embed="rId4">
            <a:alphaModFix/>
          </a:blip>
          <a:stretch>
            <a:fillRect/>
          </a:stretch>
        </p:blipFill>
        <p:spPr>
          <a:xfrm>
            <a:off x="2624225" y="1756575"/>
            <a:ext cx="4214026" cy="3160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Song 1: Stressed Out by Twenty One Pilots</a:t>
            </a:r>
            <a:endParaRPr/>
          </a:p>
        </p:txBody>
      </p:sp>
      <p:pic>
        <p:nvPicPr>
          <p:cNvPr descr="□ Song : Stressed Out&#10;□ Artists : twenty one pilots&#10;&#10;· · ─────── · ─────── · ·&#10;&#10;Thanks For Watching! (๑•﹏•)♡&#10;&#10;Hit the Notification!&#10;Bell be ready for new updates! &#10;&#10;Like | Comment | Share | Subscribe! 〄&#10;&#10;· · ─────── · ─────── · ·&#10;&#10;□  Follow twenty one pilots&#10;▷ http://twentyonepilots.com&#10;▷ http://facebook.com/twentyonepilots&#10;▷ http://instagr.am/twentyonepilots&#10;▷ http://twitter.com/twentyonepilots&#10;▷ http://youtube.com/twentyonepilots&#10;▷ http://twentyonepilots.tumblr.com&#10;&#10;· · ─────── · ─────── · ·&#10;&#10;□  Twenty One Pilots Songs:&#10;▷ Heathens - https://youtu.be/dOOjioUXtf0&#10;▷ Chlorine - https://youtu.be/E3iXXstyxuk&#10;&#10;· · ─────── · ─────── · ·&#10;&#10;           » [ Stressed Out ] «&#10;&#10;        0:30 ─〇───── 3:30&#10;&#10;⠀ ⠀       ⇄   ◃◃   ⅠⅠ   ▹▹   ↻&#10;&#10;□ ＬＹＲＩＣＳ □&#10;&#10;I wish I found some better sounds no one's ever heard&#10;I wish I had a better voice that sang some better words&#10;I wish I found some chords in an order that is new&#10;I wish I didn't have to rhyme every time I sang&#10;I was told, when I get older, all my fears would shrink&#10;But now I'm insecure, an' I care what people think&#10;&#10;My name's Blurryface and I care what you think&#10;My name's Blurryface and I care what you think&#10;&#10;Wish we could turn back time to the good old days&#10;When our momma sang us to sleep, but now we're stressed out (Oh)&#10;Wish we could turn back time (Oh) to the good old days (Oh)&#10;When our momma sang us to sleep, but now we're stressed out&#10;We're stressed out&#10;&#10;Sometimes a certain smell will take me back to when I was young&#10;How come I'm never able to identify where it's comin' from?&#10;I'd make a candle out of it, if I ever found it&#10;Try to sell it, never sell out of it, I'd probably only sell one&#10;It'd be to my brother, 'cause we have the same nose&#10;Same clothes, homegrown, a stone's throw from a creek we used to roam&#10;But it would remind us of when nothing really mattered&#10;Out of student loans and treehouse homes, we all would take the latter&#10;&#10;My-my-my name's Blurryface and I care what you think&#10;My name's Blurryface and I care what you think&#10;&#10;Wish we could turn back time to the good old days&#10;When our momma sang us to sleep, but now we're stressed out (Oh)&#10;Wish we could turn back time (Oh) to the good old days (Oh)&#10;When our momma sang us to sleep, but now we're stressed out&#10;&#10;We used to play pretend, give each other different names&#10;We would build a rocket ship an' then we'd fly it far away&#10;Used to dream of outer space, but now they're laughin' at our face&#10;Sayin', Wake up, you need to make money! Yeah&#10;We used to play pretend, give each other different names&#10;We would build a rocket ship an' then we'd fly it far away&#10;Used to dream of outer space, but now they're laughin' at our face&#10;Sayin', Wake up, you need to make money! Yeah&#10;&#10;Wish we could turn back time to the good old days&#10;When our momma sang us to sleep, but now we're stressed out (Oh)&#10;Wish we could turn back time (Oh) to the good old days (Oh)&#10;When our momma sang us to sleep, but now we're stressed out&#10;&#10;We used to play pretend, used to play pretend, money&#10;We used to play pretend, wake up, you need the money&#10;Used to play pretend, used to play pretend, money&#10;We used to play pretend, wake up, you need the money&#10;Used to play pretend, give each other different names&#10;We would build a rocket ship an' then we'd fly it far away&#10;Used to dream of outer space, but now they're laughin' at our face&#10;Sayin', Wake up, you need to make money! Yeah!&#10;&#10;· · ─────── · ─────── · ·&#10;&#10;▷ ⌗Tags: &#10;&#10;#twentyonepilots #StressedOut #FadelessLyrics&#10;&#10;▷ Ignore ⌗Tags:&#10;&#10;twenty one pilots - Stressed Out Song&#10;twenty one pilots - Stressed Out Song Lyric&#10;twenty one pilots - Stressed Out Song Lyrics&#10;&#10;· · ─────── · ─────── · ·&#10;&#10;□ No Copyright infringement intended&#10;I don't own any part of this song. All credits and rights goes to the distributor.&#10;&#10;□ If you are the owner of any contant that has been uploaded on this channel and you want to remove.&#10;Please contact and i will resolve the issue immediately. :)&#10;&#10;▷ EMAIL : fadelesslyrics@gmail.com" id="86" name="Google Shape;86;p16" title="twenty one pilots - Stressed Out ( Lyrics )">
            <a:hlinkClick r:id="rId3"/>
          </p:cNvPr>
          <p:cNvPicPr preferRelativeResize="0"/>
          <p:nvPr/>
        </p:nvPicPr>
        <p:blipFill>
          <a:blip r:embed="rId4">
            <a:alphaModFix/>
          </a:blip>
          <a:stretch>
            <a:fillRect/>
          </a:stretch>
        </p:blipFill>
        <p:spPr>
          <a:xfrm>
            <a:off x="2409625" y="1757225"/>
            <a:ext cx="4443034" cy="3332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471900" y="738725"/>
            <a:ext cx="8222100" cy="767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Song 2: </a:t>
            </a:r>
            <a:r>
              <a:rPr lang="en" sz="2300">
                <a:solidFill>
                  <a:srgbClr val="000000"/>
                </a:solidFill>
                <a:highlight>
                  <a:srgbClr val="F9F9F9"/>
                </a:highlight>
              </a:rPr>
              <a:t>Ain't Nothing Changed by Loyle Carner</a:t>
            </a:r>
            <a:endParaRPr sz="2300">
              <a:solidFill>
                <a:srgbClr val="000000"/>
              </a:solidFill>
              <a:highlight>
                <a:srgbClr val="F9F9F9"/>
              </a:highlight>
            </a:endParaRPr>
          </a:p>
          <a:p>
            <a:pPr indent="0" lvl="0" marL="0" rtl="0" algn="l">
              <a:spcBef>
                <a:spcPts val="0"/>
              </a:spcBef>
              <a:spcAft>
                <a:spcPts val="0"/>
              </a:spcAft>
              <a:buNone/>
            </a:pPr>
            <a:r>
              <a:t/>
            </a:r>
            <a:endParaRPr/>
          </a:p>
        </p:txBody>
      </p:sp>
      <p:pic>
        <p:nvPicPr>
          <p:cNvPr descr="Loyle Carner - Ain't Nothing Changed Lyrics" id="92" name="Google Shape;92;p17" title="Loyle Carner - Ain't Nothing Changed Lyrics">
            <a:hlinkClick r:id="rId3"/>
          </p:cNvPr>
          <p:cNvPicPr preferRelativeResize="0"/>
          <p:nvPr/>
        </p:nvPicPr>
        <p:blipFill>
          <a:blip r:embed="rId4">
            <a:alphaModFix/>
          </a:blip>
          <a:stretch>
            <a:fillRect/>
          </a:stretch>
        </p:blipFill>
        <p:spPr>
          <a:xfrm>
            <a:off x="2461425" y="1705425"/>
            <a:ext cx="4443034" cy="3332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type="title"/>
          </p:nvPr>
        </p:nvSpPr>
        <p:spPr>
          <a:xfrm>
            <a:off x="133225" y="738725"/>
            <a:ext cx="8560800" cy="767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Poem 1: </a:t>
            </a:r>
            <a:r>
              <a:rPr lang="en" sz="2300">
                <a:solidFill>
                  <a:srgbClr val="000000"/>
                </a:solidFill>
                <a:highlight>
                  <a:srgbClr val="F9F9F9"/>
                </a:highlight>
              </a:rPr>
              <a:t> "Reasons Why I Hate Student Loans" by Slam poet Brian Yu</a:t>
            </a:r>
            <a:endParaRPr/>
          </a:p>
        </p:txBody>
      </p:sp>
      <p:pic>
        <p:nvPicPr>
          <p:cNvPr descr="Become a Member for exclusive perks and videos: https://bit.ly/ButtonMember&#10;Brian Yu, performing at the 2016 College Unions Poetry Slam Invitational. &#10;&#10;Volunteers needed! Help choose videos for Button: https://bit.ly/ButtonCurator&#10;&#10;About Button:&#10;&#10;Button Poetry is committed to developing a coherent and effective system of production, distribution, promotion and fundraising for spoken word and performance poetry.&#10;&#10;We seek to showcase the power and diversity of voices in our community. By encouraging and broadcasting the best and brightest performance poets of today, we hope to broaden poetry's audience, to expand its reach and develop a greater level of cultural appreciation for the art form." id="98" name="Google Shape;98;p18" title="Brian Yu - &quot;Reasons Why I Hate Student Loans&quot;">
            <a:hlinkClick r:id="rId3"/>
          </p:cNvPr>
          <p:cNvPicPr preferRelativeResize="0"/>
          <p:nvPr/>
        </p:nvPicPr>
        <p:blipFill>
          <a:blip r:embed="rId4">
            <a:alphaModFix/>
          </a:blip>
          <a:stretch>
            <a:fillRect/>
          </a:stretch>
        </p:blipFill>
        <p:spPr>
          <a:xfrm>
            <a:off x="2298600" y="1658825"/>
            <a:ext cx="4443034" cy="3332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Poem 2: The Debt by Paul Laurence Dunbar</a:t>
            </a:r>
            <a:endParaRPr/>
          </a:p>
        </p:txBody>
      </p:sp>
      <p:sp>
        <p:nvSpPr>
          <p:cNvPr id="104" name="Google Shape;104;p19"/>
          <p:cNvSpPr txBox="1"/>
          <p:nvPr>
            <p:ph idx="1" type="body"/>
          </p:nvPr>
        </p:nvSpPr>
        <p:spPr>
          <a:xfrm>
            <a:off x="471900" y="1919075"/>
            <a:ext cx="8222100" cy="2710200"/>
          </a:xfrm>
          <a:prstGeom prst="rect">
            <a:avLst/>
          </a:prstGeom>
        </p:spPr>
        <p:txBody>
          <a:bodyPr anchorCtr="0" anchor="t" bIns="91425" lIns="91425" spcFirstLastPara="1" rIns="91425" wrap="square" tIns="91425">
            <a:normAutofit fontScale="70000" lnSpcReduction="20000"/>
          </a:bodyPr>
          <a:lstStyle/>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This is the debt I pay</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Just for one riotous day,</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Years of regret and grief,</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Sorrow without relief.</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Pay it I will to the end —</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Until the grave, my friend,</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Gives me a true release —</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Gives me the clasp of peace.</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Slight was the thing I bought,</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Small was the debt I thought,</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Poor was the loan at best —</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God! but the interest!</a:t>
            </a:r>
            <a:endParaRPr sz="1500">
              <a:solidFill>
                <a:srgbClr val="000000"/>
              </a:solidFill>
              <a:highlight>
                <a:srgbClr val="FFFFFF"/>
              </a:highlight>
              <a:latin typeface="Arial"/>
              <a:ea typeface="Arial"/>
              <a:cs typeface="Arial"/>
              <a:sym typeface="Arial"/>
            </a:endParaRPr>
          </a:p>
          <a:p>
            <a:pPr indent="0" lvl="0" marL="0" rtl="0" algn="l">
              <a:spcBef>
                <a:spcPts val="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Artwork 1: Da  Vinci of Debt by Natural Light</a:t>
            </a:r>
            <a:endParaRPr/>
          </a:p>
        </p:txBody>
      </p:sp>
      <p:pic>
        <p:nvPicPr>
          <p:cNvPr id="110" name="Google Shape;110;p20"/>
          <p:cNvPicPr preferRelativeResize="0"/>
          <p:nvPr/>
        </p:nvPicPr>
        <p:blipFill>
          <a:blip r:embed="rId3">
            <a:alphaModFix/>
          </a:blip>
          <a:stretch>
            <a:fillRect/>
          </a:stretch>
        </p:blipFill>
        <p:spPr>
          <a:xfrm>
            <a:off x="1628500" y="1739800"/>
            <a:ext cx="5772224" cy="3242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471900" y="738725"/>
            <a:ext cx="8222100" cy="767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Artwork 2: I Owe Too Much by Jovanna Venegas</a:t>
            </a:r>
            <a:endParaRPr/>
          </a:p>
        </p:txBody>
      </p:sp>
      <p:pic>
        <p:nvPicPr>
          <p:cNvPr id="116" name="Google Shape;116;p21"/>
          <p:cNvPicPr preferRelativeResize="0"/>
          <p:nvPr/>
        </p:nvPicPr>
        <p:blipFill>
          <a:blip r:embed="rId3">
            <a:alphaModFix/>
          </a:blip>
          <a:stretch>
            <a:fillRect/>
          </a:stretch>
        </p:blipFill>
        <p:spPr>
          <a:xfrm>
            <a:off x="1395725" y="1744100"/>
            <a:ext cx="5842175" cy="32839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