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Nunito"/>
      <p:regular r:id="rId21"/>
      <p:bold r:id="rId22"/>
      <p:italic r:id="rId23"/>
      <p:boldItalic r:id="rId24"/>
    </p:embeddedFont>
    <p:embeddedFont>
      <p:font typeface="Source Code Pro"/>
      <p:regular r:id="rId25"/>
      <p:bold r:id="rId26"/>
      <p:italic r:id="rId27"/>
      <p:boldItalic r:id="rId28"/>
    </p:embeddedFont>
    <p:embeddedFont>
      <p:font typeface="Maven Pro"/>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avenPr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e0c7c7aedc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e0c7c7aedc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0c7c7aedc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e0c7c7aedc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0c7c7aedc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e0c7c7aedc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e0c7c7aedc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e0c7c7aedc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e0c7c7aedc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e0c7c7aedc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e0c7c7aedc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e0c7c7aedc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0c7c7aedc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e0c7c7aedc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e0c7c7aedc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e0c7c7aedc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e0c7c7aedc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e0c7c7aedc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e0c7c7aedc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e0c7c7aedc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b7GMpjx2jDQ"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RD07GkmM2fc"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5gl7bVtadpc"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xMdQBRjDOD0"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680875" y="703081"/>
            <a:ext cx="4398600" cy="2783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Media Resources for Recycling</a:t>
            </a:r>
            <a:endParaRPr/>
          </a:p>
        </p:txBody>
      </p:sp>
      <p:sp>
        <p:nvSpPr>
          <p:cNvPr id="278" name="Google Shape;278;p13"/>
          <p:cNvSpPr txBox="1"/>
          <p:nvPr>
            <p:ph idx="1" type="subTitle"/>
          </p:nvPr>
        </p:nvSpPr>
        <p:spPr>
          <a:xfrm>
            <a:off x="143150" y="3655500"/>
            <a:ext cx="5940300" cy="695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100">
                <a:solidFill>
                  <a:srgbClr val="212121"/>
                </a:solidFill>
                <a:latin typeface="Source Code Pro"/>
                <a:ea typeface="Source Code Pro"/>
                <a:cs typeface="Source Code Pro"/>
                <a:sym typeface="Source Code Pro"/>
              </a:rPr>
              <a:t>Videos, Songs, Poems, and Artwork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2"/>
          <p:cNvSpPr txBox="1"/>
          <p:nvPr>
            <p:ph type="title"/>
          </p:nvPr>
        </p:nvSpPr>
        <p:spPr>
          <a:xfrm>
            <a:off x="1102700" y="466250"/>
            <a:ext cx="7231500" cy="113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Artwork 1: </a:t>
            </a:r>
            <a:endParaRPr/>
          </a:p>
        </p:txBody>
      </p:sp>
      <p:pic>
        <p:nvPicPr>
          <p:cNvPr id="330" name="Google Shape;330;p22"/>
          <p:cNvPicPr preferRelativeResize="0"/>
          <p:nvPr/>
        </p:nvPicPr>
        <p:blipFill>
          <a:blip r:embed="rId3">
            <a:alphaModFix/>
          </a:blip>
          <a:stretch>
            <a:fillRect/>
          </a:stretch>
        </p:blipFill>
        <p:spPr>
          <a:xfrm>
            <a:off x="895225" y="1192250"/>
            <a:ext cx="6290876" cy="3554349"/>
          </a:xfrm>
          <a:prstGeom prst="rect">
            <a:avLst/>
          </a:prstGeom>
          <a:noFill/>
          <a:ln>
            <a:noFill/>
          </a:ln>
        </p:spPr>
      </p:pic>
      <p:sp>
        <p:nvSpPr>
          <p:cNvPr id="331" name="Google Shape;331;p22"/>
          <p:cNvSpPr txBox="1"/>
          <p:nvPr/>
        </p:nvSpPr>
        <p:spPr>
          <a:xfrm>
            <a:off x="2249825" y="4746600"/>
            <a:ext cx="4418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highlight>
                  <a:srgbClr val="F9F9F9"/>
                </a:highlight>
              </a:rPr>
              <a:t>Bristol’s whales sculpture is made of willow and 70000 plastic bottles</a:t>
            </a:r>
            <a:endParaRPr>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
          <p:cNvSpPr txBox="1"/>
          <p:nvPr>
            <p:ph type="title"/>
          </p:nvPr>
        </p:nvSpPr>
        <p:spPr>
          <a:xfrm>
            <a:off x="845250" y="457975"/>
            <a:ext cx="7453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Artwork 2: </a:t>
            </a:r>
            <a:r>
              <a:rPr lang="en"/>
              <a:t>Salvador City Hall Olives Campaign</a:t>
            </a:r>
            <a:endParaRPr/>
          </a:p>
        </p:txBody>
      </p:sp>
      <p:pic>
        <p:nvPicPr>
          <p:cNvPr id="337" name="Google Shape;337;p23"/>
          <p:cNvPicPr preferRelativeResize="0"/>
          <p:nvPr/>
        </p:nvPicPr>
        <p:blipFill>
          <a:blip r:embed="rId3">
            <a:alphaModFix/>
          </a:blip>
          <a:stretch>
            <a:fillRect/>
          </a:stretch>
        </p:blipFill>
        <p:spPr>
          <a:xfrm>
            <a:off x="1965575" y="1330050"/>
            <a:ext cx="5028101" cy="3564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Video 1:</a:t>
            </a:r>
            <a:r>
              <a:rPr b="0" lang="en" sz="2300">
                <a:solidFill>
                  <a:srgbClr val="000000"/>
                </a:solidFill>
                <a:highlight>
                  <a:srgbClr val="F9F9F9"/>
                </a:highlight>
                <a:latin typeface="Roboto"/>
                <a:ea typeface="Roboto"/>
                <a:cs typeface="Roboto"/>
                <a:sym typeface="Roboto"/>
              </a:rPr>
              <a:t>How Recycling Works by SciShow</a:t>
            </a:r>
            <a:endParaRPr b="0" sz="2300">
              <a:solidFill>
                <a:srgbClr val="000000"/>
              </a:solidFill>
              <a:highlight>
                <a:srgbClr val="F9F9F9"/>
              </a:highlight>
              <a:latin typeface="Roboto"/>
              <a:ea typeface="Roboto"/>
              <a:cs typeface="Roboto"/>
              <a:sym typeface="Roboto"/>
            </a:endParaRPr>
          </a:p>
          <a:p>
            <a:pPr indent="0" lvl="0" marL="0" rtl="0" algn="l">
              <a:spcBef>
                <a:spcPts val="0"/>
              </a:spcBef>
              <a:spcAft>
                <a:spcPts val="0"/>
              </a:spcAft>
              <a:buNone/>
            </a:pPr>
            <a:r>
              <a:rPr lang="en"/>
              <a:t> </a:t>
            </a:r>
            <a:endParaRPr/>
          </a:p>
        </p:txBody>
      </p:sp>
      <p:pic>
        <p:nvPicPr>
          <p:cNvPr descr="Join SciShow as we explore what happens to your stuff after you toss it into the little green bin with the arrows on it.&#10;----------&#10;Dooblydoo thanks go to the following Patreon supporters -- we couldn't make SciShow without them! Shout out to Justin Ove, Justin Lentz, David Campos, John Szymakowski, Peso255, Jeremy Peng, Avi Yaschin, and Fatima Iqbal.&#10;----------&#10;Like SciShow? Want to help support us, and also get things to put on your walls, cover your torso and hold your liquids? Check out our awesome products over at DFTBA Records: http://dftba.com/scishow&#10;&#10;Or help support us by becoming our patron on Patreon:&#10;https://www.patreon.com/scishow&#10;----------&#10;Looking for SciShow elsewhere on the internet?&#10;Facebook: http://www.facebook.com/scishow&#10;Twitter: http://www.twitter.com/scishow&#10;Tumblr: http://scishow.tumblr.com&#10;Instagram: http://instagram.com/thescishow&#10;&#10;Sources:&#10;http://www.epa.gov/epawaste/nonhaz/municipal/pubs/msw_2010_rev_factsheet.pdf&#10;http://www.economist.com/node/9249262&#10;http://www4.uwm.edu/shwec/publications/cabinet/recycling/Single%20Stream%205-24a.pdf&#10;http://www.mcmua.com/sw_recy_singlestream.asp&#10;http://www.tappi.org/paperu/all_about_paper/earth_answers/earthanswers_recycle.pdf&#10;http://gizmodo.com/5928991/how-to-keep-beer-from-going-bad&#10;http://www.wm.com/thinkgreen/what-can-i-recycle.jsp&#10;http://www.eurekarecycling.org/imageupload/file/Plastics_Fact_Sheet-2012.pdf&#10;http://www.nytimes.com/2013/07/02/science/polymers-why-some-recyclable-items-just-dont-mix.html?_r=1&#10;http://www.cpmfg.com/material-recovery-facility/single-stream-recycling/single-stream-recycling-equipment/" id="284" name="Google Shape;284;p14" title="How Recycling Works">
            <a:hlinkClick r:id="rId3"/>
          </p:cNvPr>
          <p:cNvPicPr preferRelativeResize="0"/>
          <p:nvPr/>
        </p:nvPicPr>
        <p:blipFill>
          <a:blip r:embed="rId4">
            <a:alphaModFix/>
          </a:blip>
          <a:stretch>
            <a:fillRect/>
          </a:stretch>
        </p:blipFill>
        <p:spPr>
          <a:xfrm>
            <a:off x="2152800" y="1471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4292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Video 2: We Can Recycle Plastic by Mike Biddle</a:t>
            </a:r>
            <a:endParaRPr/>
          </a:p>
        </p:txBody>
      </p:sp>
      <p:pic>
        <p:nvPicPr>
          <p:cNvPr descr="http://www.ted.com Less than 10% of plastic trash is recycled -- compared to almost 90% of metals -- because of the massively complicated problem of finding and sorting the different kinds. Frustrated by this waste, Mike Biddle has developed a cheap and incredibly energy efficient plant that can, and does, recycle any kind of plastic.&#10;&#10;TEDTalks is a daily video podcast of the best talks and performances from the TED Conference, where the world's leading thinkers and doers give the talk of their lives in 18 minutes. Featured speakers have included Al Gore on climate change, Philippe Starck on design, Jill Bolte Taylor on observing her own stroke, Nicholas Negroponte on One Laptop per Child, Jane Goodall on chimpanzees, Bill Gates on malaria and mosquitoes, Pattie Maes on the &quot;Sixth Sense&quot; wearable tech, and &quot;Lost&quot; producer JJ Abrams on the allure of mystery. TED stands for Technology, Entertainment, Design, and TEDTalks cover these topics as well as science, business, development and the arts. Closed captions and translated subtitles in a variety of languages are now available on TED.com, at http://www.ted.com/translate." id="290" name="Google Shape;290;p15" title="Mike Biddle: We can recycle plastic">
            <a:hlinkClick r:id="rId3"/>
          </p:cNvPr>
          <p:cNvPicPr preferRelativeResize="0"/>
          <p:nvPr/>
        </p:nvPicPr>
        <p:blipFill>
          <a:blip r:embed="rId4">
            <a:alphaModFix/>
          </a:blip>
          <a:stretch>
            <a:fillRect/>
          </a:stretch>
        </p:blipFill>
        <p:spPr>
          <a:xfrm>
            <a:off x="2211975" y="1360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Song 1:</a:t>
            </a:r>
            <a:r>
              <a:rPr b="0" lang="en" sz="2300">
                <a:solidFill>
                  <a:srgbClr val="000000"/>
                </a:solidFill>
                <a:highlight>
                  <a:srgbClr val="F9F9F9"/>
                </a:highlight>
                <a:latin typeface="Roboto"/>
                <a:ea typeface="Roboto"/>
                <a:cs typeface="Roboto"/>
                <a:sym typeface="Roboto"/>
              </a:rPr>
              <a:t>The 3 R's by Jack Johnson</a:t>
            </a:r>
            <a:endParaRPr b="0" sz="2300">
              <a:solidFill>
                <a:srgbClr val="000000"/>
              </a:solidFill>
              <a:highlight>
                <a:srgbClr val="F9F9F9"/>
              </a:highlight>
              <a:latin typeface="Roboto"/>
              <a:ea typeface="Roboto"/>
              <a:cs typeface="Roboto"/>
              <a:sym typeface="Roboto"/>
            </a:endParaRPr>
          </a:p>
          <a:p>
            <a:pPr indent="0" lvl="0" marL="0" rtl="0" algn="l">
              <a:spcBef>
                <a:spcPts val="0"/>
              </a:spcBef>
              <a:spcAft>
                <a:spcPts val="0"/>
              </a:spcAft>
              <a:buNone/>
            </a:pPr>
            <a:r>
              <a:rPr lang="en"/>
              <a:t> </a:t>
            </a:r>
            <a:endParaRPr/>
          </a:p>
        </p:txBody>
      </p:sp>
      <p:pic>
        <p:nvPicPr>
          <p:cNvPr descr="Provided to YouTube by Universal Music Group&#10;&#10;The 3 R's · Jack Johnson&#10;&#10;Jack Johnson And Friends: Sing-A-Longs And Lullabies For The Film Curious George&#10;&#10;℗ 2006 Universal Records, a Division of UMG Recordings, Inc.&#10;&#10;Released on: 2006-02-07&#10;&#10;Producer, Associated  Performer, Vocalist, Guitar: Jack Johnson&#10;Studio  Personnel, Engineer, Mixer, Producer: Robert Carranza&#10;Associated  Performer, Drums: Adam Topol&#10;Associated  Performer, Bass  Guitar: Merlo Podlewski&#10;Associated  Performer, Vocalist, Piano: Zach Gill&#10;Associated  Performer, Background  Vocalist: Baillie Barnett&#10;Associated  Performer, Background  Vocalist: Kayla Ginella&#10;Associated  Performer, Background  Vocalist: Jaclyn Johnson&#10;Associated  Performer, Background  Vocalist: Torin Ferguson&#10;Associated  Performer, Background  Vocalist: John Ginella&#10;Associated  Performer, Background  Vocalist: Noa Ginella&#10;Associated  Performer, Background  Vocalist: Kona Johnson&#10;Associated  Performer, Background  Vocalist: Moe Johnson&#10;Associated  Performer, Background  Vocalist: Thatcher Johnson&#10;Associated  Performer, Background  Vocalist: Brooke Roy&#10;Associated  Performer, Background  Vocalist: Tenai Roy&#10;Composer  Lyricist: B. Dorough&#10;Author: Jack Johnson&#10;&#10;Auto-generated by YouTube." id="296" name="Google Shape;296;p16" title="The 3 R's">
            <a:hlinkClick r:id="rId3"/>
          </p:cNvPr>
          <p:cNvPicPr preferRelativeResize="0"/>
          <p:nvPr/>
        </p:nvPicPr>
        <p:blipFill>
          <a:blip r:embed="rId4">
            <a:alphaModFix/>
          </a:blip>
          <a:stretch>
            <a:fillRect/>
          </a:stretch>
        </p:blipFill>
        <p:spPr>
          <a:xfrm>
            <a:off x="2226775" y="13901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Song 2: S.O.S. (Mother Nature) by Will.I.Am </a:t>
            </a:r>
            <a:endParaRPr/>
          </a:p>
        </p:txBody>
      </p:sp>
      <p:pic>
        <p:nvPicPr>
          <p:cNvPr descr="This is the fifteenth and last song on his album, Songs About Girls" id="302" name="Google Shape;302;p17" title="Will.I.Am - S.O.S. (Mother Nature)">
            <a:hlinkClick r:id="rId3"/>
          </p:cNvPr>
          <p:cNvPicPr preferRelativeResize="0"/>
          <p:nvPr/>
        </p:nvPicPr>
        <p:blipFill>
          <a:blip r:embed="rId4">
            <a:alphaModFix/>
          </a:blip>
          <a:stretch>
            <a:fillRect/>
          </a:stretch>
        </p:blipFill>
        <p:spPr>
          <a:xfrm>
            <a:off x="2249000" y="14498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title"/>
          </p:nvPr>
        </p:nvSpPr>
        <p:spPr>
          <a:xfrm>
            <a:off x="392250" y="273825"/>
            <a:ext cx="7905000" cy="120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Poem 1: This Is Art, Not Trash II by Mirakysriftqa</a:t>
            </a:r>
            <a:endParaRPr b="0" sz="1150" u="sng">
              <a:solidFill>
                <a:srgbClr val="141823"/>
              </a:solidFill>
              <a:highlight>
                <a:srgbClr val="FDFCF8"/>
              </a:highlight>
              <a:latin typeface="Roboto"/>
              <a:ea typeface="Roboto"/>
              <a:cs typeface="Roboto"/>
              <a:sym typeface="Roboto"/>
            </a:endParaRPr>
          </a:p>
          <a:p>
            <a:pPr indent="0" lvl="0" marL="0" rtl="0" algn="l">
              <a:spcBef>
                <a:spcPts val="0"/>
              </a:spcBef>
              <a:spcAft>
                <a:spcPts val="0"/>
              </a:spcAft>
              <a:buNone/>
            </a:pPr>
            <a:r>
              <a:t/>
            </a:r>
            <a:endParaRPr/>
          </a:p>
        </p:txBody>
      </p:sp>
      <p:sp>
        <p:nvSpPr>
          <p:cNvPr id="308" name="Google Shape;308;p18"/>
          <p:cNvSpPr txBox="1"/>
          <p:nvPr>
            <p:ph idx="1" type="body"/>
          </p:nvPr>
        </p:nvSpPr>
        <p:spPr>
          <a:xfrm>
            <a:off x="392250" y="1250725"/>
            <a:ext cx="8355300" cy="364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250">
                <a:solidFill>
                  <a:srgbClr val="141823"/>
                </a:solidFill>
                <a:highlight>
                  <a:srgbClr val="FDFCF8"/>
                </a:highlight>
                <a:latin typeface="Roboto"/>
                <a:ea typeface="Roboto"/>
                <a:cs typeface="Roboto"/>
                <a:sym typeface="Roboto"/>
              </a:rPr>
              <a:t>Just walking along the University Avenue </a:t>
            </a:r>
            <a:endParaRPr sz="1250">
              <a:solidFill>
                <a:srgbClr val="141823"/>
              </a:solidFill>
              <a:highlight>
                <a:srgbClr val="FDFCF8"/>
              </a:highlight>
              <a:latin typeface="Roboto"/>
              <a:ea typeface="Roboto"/>
              <a:cs typeface="Roboto"/>
              <a:sym typeface="Roboto"/>
            </a:endParaRPr>
          </a:p>
          <a:p>
            <a:pPr indent="0" lvl="0" marL="0" rtl="0" algn="l">
              <a:spcBef>
                <a:spcPts val="1200"/>
              </a:spcBef>
              <a:spcAft>
                <a:spcPts val="0"/>
              </a:spcAft>
              <a:buNone/>
            </a:pPr>
            <a:r>
              <a:rPr lang="en" sz="1250">
                <a:solidFill>
                  <a:srgbClr val="141823"/>
                </a:solidFill>
                <a:highlight>
                  <a:srgbClr val="FDFCF8"/>
                </a:highlight>
                <a:latin typeface="Roboto"/>
                <a:ea typeface="Roboto"/>
                <a:cs typeface="Roboto"/>
                <a:sym typeface="Roboto"/>
              </a:rPr>
              <a:t>and in one of those creekside shrubberies,</a:t>
            </a:r>
            <a:endParaRPr sz="1250">
              <a:solidFill>
                <a:srgbClr val="141823"/>
              </a:solidFill>
              <a:highlight>
                <a:srgbClr val="FDFCF8"/>
              </a:highlight>
              <a:latin typeface="Roboto"/>
              <a:ea typeface="Roboto"/>
              <a:cs typeface="Roboto"/>
              <a:sym typeface="Roboto"/>
            </a:endParaRPr>
          </a:p>
          <a:p>
            <a:pPr indent="0" lvl="0" marL="0" rtl="0" algn="l">
              <a:spcBef>
                <a:spcPts val="1200"/>
              </a:spcBef>
              <a:spcAft>
                <a:spcPts val="0"/>
              </a:spcAft>
              <a:buNone/>
            </a:pPr>
            <a:r>
              <a:rPr lang="en" sz="1250">
                <a:solidFill>
                  <a:srgbClr val="141823"/>
                </a:solidFill>
                <a:highlight>
                  <a:srgbClr val="FDFCF8"/>
                </a:highlight>
                <a:latin typeface="Roboto"/>
                <a:ea typeface="Roboto"/>
                <a:cs typeface="Roboto"/>
                <a:sym typeface="Roboto"/>
              </a:rPr>
              <a:t>saw a discarded drink bottle, scrunched into a broken plastic cup.  I snapped a picture. </a:t>
            </a:r>
            <a:endParaRPr sz="1250">
              <a:solidFill>
                <a:srgbClr val="141823"/>
              </a:solidFill>
              <a:highlight>
                <a:srgbClr val="FDFCF8"/>
              </a:highlight>
              <a:latin typeface="Roboto"/>
              <a:ea typeface="Roboto"/>
              <a:cs typeface="Roboto"/>
              <a:sym typeface="Roboto"/>
            </a:endParaRPr>
          </a:p>
          <a:p>
            <a:pPr indent="0" lvl="0" marL="0" rtl="0" algn="l">
              <a:spcBef>
                <a:spcPts val="1200"/>
              </a:spcBef>
              <a:spcAft>
                <a:spcPts val="0"/>
              </a:spcAft>
              <a:buNone/>
            </a:pPr>
            <a:r>
              <a:rPr i="1" lang="en" sz="1250">
                <a:solidFill>
                  <a:srgbClr val="141823"/>
                </a:solidFill>
                <a:highlight>
                  <a:srgbClr val="FDFCF8"/>
                </a:highlight>
                <a:latin typeface="Roboto"/>
                <a:ea typeface="Roboto"/>
                <a:cs typeface="Roboto"/>
                <a:sym typeface="Roboto"/>
              </a:rPr>
              <a:t>A station slowly spins in the void,</a:t>
            </a:r>
            <a:endParaRPr i="1" sz="1250">
              <a:solidFill>
                <a:srgbClr val="141823"/>
              </a:solidFill>
              <a:highlight>
                <a:srgbClr val="FDFCF8"/>
              </a:highlight>
              <a:latin typeface="Roboto"/>
              <a:ea typeface="Roboto"/>
              <a:cs typeface="Roboto"/>
              <a:sym typeface="Roboto"/>
            </a:endParaRPr>
          </a:p>
          <a:p>
            <a:pPr indent="0" lvl="0" marL="0" rtl="0" algn="l">
              <a:spcBef>
                <a:spcPts val="1200"/>
              </a:spcBef>
              <a:spcAft>
                <a:spcPts val="0"/>
              </a:spcAft>
              <a:buNone/>
            </a:pPr>
            <a:r>
              <a:rPr i="1" lang="en" sz="1250">
                <a:solidFill>
                  <a:srgbClr val="141823"/>
                </a:solidFill>
                <a:highlight>
                  <a:srgbClr val="FDFCF8"/>
                </a:highlight>
                <a:latin typeface="Roboto"/>
                <a:ea typeface="Roboto"/>
                <a:cs typeface="Roboto"/>
                <a:sym typeface="Roboto"/>
              </a:rPr>
              <a:t>solar panels extended at one section,</a:t>
            </a:r>
            <a:endParaRPr i="1" sz="1250">
              <a:solidFill>
                <a:srgbClr val="141823"/>
              </a:solidFill>
              <a:highlight>
                <a:srgbClr val="FDFCF8"/>
              </a:highlight>
              <a:latin typeface="Roboto"/>
              <a:ea typeface="Roboto"/>
              <a:cs typeface="Roboto"/>
              <a:sym typeface="Roboto"/>
            </a:endParaRPr>
          </a:p>
          <a:p>
            <a:pPr indent="0" lvl="0" marL="0" rtl="0" algn="l">
              <a:spcBef>
                <a:spcPts val="1200"/>
              </a:spcBef>
              <a:spcAft>
                <a:spcPts val="0"/>
              </a:spcAft>
              <a:buNone/>
            </a:pPr>
            <a:r>
              <a:rPr i="1" lang="en" sz="1250">
                <a:solidFill>
                  <a:srgbClr val="141823"/>
                </a:solidFill>
                <a:highlight>
                  <a:srgbClr val="FDFCF8"/>
                </a:highlight>
                <a:latin typeface="Roboto"/>
                <a:ea typeface="Roboto"/>
                <a:cs typeface="Roboto"/>
                <a:sym typeface="Roboto"/>
              </a:rPr>
              <a:t>its hull ribbed with docking modules. </a:t>
            </a:r>
            <a:endParaRPr i="1" sz="1250">
              <a:solidFill>
                <a:srgbClr val="141823"/>
              </a:solidFill>
              <a:highlight>
                <a:srgbClr val="FDFCF8"/>
              </a:highlight>
              <a:latin typeface="Roboto"/>
              <a:ea typeface="Roboto"/>
              <a:cs typeface="Roboto"/>
              <a:sym typeface="Roboto"/>
            </a:endParaRPr>
          </a:p>
          <a:p>
            <a:pPr indent="0" lvl="0" marL="0" rtl="0" algn="l">
              <a:spcBef>
                <a:spcPts val="1200"/>
              </a:spcBef>
              <a:spcAft>
                <a:spcPts val="0"/>
              </a:spcAft>
              <a:buNone/>
            </a:pPr>
            <a:r>
              <a:rPr i="1" lang="en" sz="1250">
                <a:solidFill>
                  <a:srgbClr val="141823"/>
                </a:solidFill>
                <a:highlight>
                  <a:srgbClr val="FDFCF8"/>
                </a:highlight>
                <a:latin typeface="Roboto"/>
                <a:ea typeface="Roboto"/>
                <a:cs typeface="Roboto"/>
                <a:sym typeface="Roboto"/>
              </a:rPr>
              <a:t>Myriad smaller vessels flow upon and </a:t>
            </a:r>
            <a:endParaRPr i="1" sz="1250">
              <a:solidFill>
                <a:srgbClr val="141823"/>
              </a:solidFill>
              <a:highlight>
                <a:srgbClr val="FDFCF8"/>
              </a:highlight>
              <a:latin typeface="Roboto"/>
              <a:ea typeface="Roboto"/>
              <a:cs typeface="Roboto"/>
              <a:sym typeface="Roboto"/>
            </a:endParaRPr>
          </a:p>
          <a:p>
            <a:pPr indent="0" lvl="0" marL="0" rtl="0" algn="l">
              <a:spcBef>
                <a:spcPts val="1200"/>
              </a:spcBef>
              <a:spcAft>
                <a:spcPts val="0"/>
              </a:spcAft>
              <a:buNone/>
            </a:pPr>
            <a:r>
              <a:rPr i="1" lang="en" sz="1250">
                <a:solidFill>
                  <a:srgbClr val="141823"/>
                </a:solidFill>
                <a:highlight>
                  <a:srgbClr val="FDFCF8"/>
                </a:highlight>
                <a:latin typeface="Roboto"/>
                <a:ea typeface="Roboto"/>
                <a:cs typeface="Roboto"/>
                <a:sym typeface="Roboto"/>
              </a:rPr>
              <a:t>around the behemoth while beyond,</a:t>
            </a:r>
            <a:endParaRPr i="1" sz="1250">
              <a:solidFill>
                <a:srgbClr val="141823"/>
              </a:solidFill>
              <a:highlight>
                <a:srgbClr val="FDFCF8"/>
              </a:highlight>
              <a:latin typeface="Roboto"/>
              <a:ea typeface="Roboto"/>
              <a:cs typeface="Roboto"/>
              <a:sym typeface="Roboto"/>
            </a:endParaRPr>
          </a:p>
          <a:p>
            <a:pPr indent="0" lvl="0" marL="0" rtl="0" algn="l">
              <a:spcBef>
                <a:spcPts val="1200"/>
              </a:spcBef>
              <a:spcAft>
                <a:spcPts val="0"/>
              </a:spcAft>
              <a:buNone/>
            </a:pPr>
            <a:r>
              <a:rPr i="1" lang="en" sz="1250">
                <a:solidFill>
                  <a:srgbClr val="141823"/>
                </a:solidFill>
                <a:highlight>
                  <a:srgbClr val="FDFCF8"/>
                </a:highlight>
                <a:latin typeface="Roboto"/>
                <a:ea typeface="Roboto"/>
                <a:cs typeface="Roboto"/>
                <a:sym typeface="Roboto"/>
              </a:rPr>
              <a:t>behind it, pulses a magenta nebula.</a:t>
            </a:r>
            <a:endParaRPr i="1" sz="1250">
              <a:solidFill>
                <a:srgbClr val="141823"/>
              </a:solidFill>
              <a:highlight>
                <a:srgbClr val="FDFCF8"/>
              </a:highlight>
              <a:latin typeface="Roboto"/>
              <a:ea typeface="Roboto"/>
              <a:cs typeface="Roboto"/>
              <a:sym typeface="Roboto"/>
            </a:endParaRPr>
          </a:p>
          <a:p>
            <a:pPr indent="0" lvl="0" marL="0" rtl="0" algn="l">
              <a:spcBef>
                <a:spcPts val="1200"/>
              </a:spcBef>
              <a:spcAft>
                <a:spcPts val="1200"/>
              </a:spcAft>
              <a:buNone/>
            </a:pPr>
            <a:r>
              <a:rPr lang="en" sz="1250">
                <a:solidFill>
                  <a:srgbClr val="141823"/>
                </a:solidFill>
                <a:highlight>
                  <a:srgbClr val="FDFCF8"/>
                </a:highlight>
                <a:latin typeface="Roboto"/>
                <a:ea typeface="Roboto"/>
                <a:cs typeface="Roboto"/>
                <a:sym typeface="Roboto"/>
              </a:rPr>
              <a:t>I shoved aside a pang of guilt for leaving this trash where it was. I had elsewhere to be.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1087900" y="598575"/>
            <a:ext cx="7246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Poem 2: Recycling Center by Brenda Hillman</a:t>
            </a:r>
            <a:endParaRPr/>
          </a:p>
        </p:txBody>
      </p:sp>
      <p:sp>
        <p:nvSpPr>
          <p:cNvPr id="314" name="Google Shape;314;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85000" lnSpcReduction="20000"/>
          </a:bodyPr>
          <a:lstStyle/>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The labeled bins on the California hillside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catch the glint and quarter-glint of passing cars.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Families pull up with their interesting trash</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and start unloading: Here, sweetheart,</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this goes over in Newspaper. The bundle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hits with a thud. Diet soda cans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spin almost noiselessly down, and the sun-</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permitting bottles from a day’s pleasure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are tossed into Mixed Glass by the children</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who like to hear the smash, unknowable, chaotic,</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as matter greets itself and starts to change.</a:t>
            </a:r>
            <a:endParaRPr sz="1500">
              <a:solidFill>
                <a:srgbClr val="000000"/>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txBox="1"/>
          <p:nvPr>
            <p:ph idx="1" type="body"/>
          </p:nvPr>
        </p:nvSpPr>
        <p:spPr>
          <a:xfrm>
            <a:off x="658675" y="444050"/>
            <a:ext cx="7675500" cy="4188900"/>
          </a:xfrm>
          <a:prstGeom prst="rect">
            <a:avLst/>
          </a:prstGeom>
        </p:spPr>
        <p:txBody>
          <a:bodyPr anchorCtr="0" anchor="t" bIns="91425" lIns="91425" spcFirstLastPara="1" rIns="91425" wrap="square" tIns="91425">
            <a:normAutofit fontScale="47500" lnSpcReduction="10000"/>
          </a:bodyPr>
          <a:lstStyle/>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What mystery is inside a thing! If we peered</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into the bin, we could see it waiting there,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could believe everything is alive and specific</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and personal, could tell by the tilt of one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bottle against the next that it’s difficult</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to be singular, to have identity, to keep</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an outline safe in the terrors of space.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Even the child knows this. Bye, bottle! she shouts,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tossing it in; and the bottle lies there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in the two o’clock position, temporarily itself,</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before being swept into the destiny of mixture. . .</a:t>
            </a:r>
            <a:endParaRPr sz="1500">
              <a:solidFill>
                <a:srgbClr val="000000"/>
              </a:solidFill>
              <a:highlight>
                <a:srgbClr val="FFFFFF"/>
              </a:highlight>
              <a:latin typeface="Arial"/>
              <a:ea typeface="Arial"/>
              <a:cs typeface="Arial"/>
              <a:sym typeface="Arial"/>
            </a:endParaRPr>
          </a:p>
          <a:p>
            <a:pPr indent="0" lvl="0" marL="0" rtl="0" algn="l">
              <a:spcBef>
                <a:spcPts val="0"/>
              </a:spcBef>
              <a:spcAft>
                <a:spcPts val="0"/>
              </a:spcAft>
              <a:buNone/>
            </a:pPr>
            <a:r>
              <a:t/>
            </a:r>
            <a:endParaRPr/>
          </a:p>
          <a:p>
            <a:pPr indent="-190500" lvl="0" marL="139700" rtl="0" algn="l">
              <a:spcBef>
                <a:spcPts val="1200"/>
              </a:spcBef>
              <a:spcAft>
                <a:spcPts val="0"/>
              </a:spcAft>
              <a:buNone/>
            </a:pPr>
            <a:r>
              <a:rPr lang="en" sz="1500">
                <a:solidFill>
                  <a:srgbClr val="000000"/>
                </a:solidFill>
                <a:highlight>
                  <a:srgbClr val="FFFFFF"/>
                </a:highlight>
                <a:latin typeface="Arial"/>
                <a:ea typeface="Arial"/>
                <a:cs typeface="Arial"/>
                <a:sym typeface="Arial"/>
              </a:rPr>
              <a:t>And what if some don’t want to. What if some items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in the piles of paper, the orange and blue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envelopes from a magazine sweepstakes, numbers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pressing through the cloudy windows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with our names, some among those pale sheets curled</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with moisture, would rather stay as they are.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It’s spring; we’ve thrown away mistakes—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tax forms, recipes, tennis-ball-sized</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drafts of poems—that which was blank</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shall be made blank again—but what if</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that failed letter wants to be a failure,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not go back to pulp, and thought ..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Or across the parking lot, where light insists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on changing the dull cans, a few cans don’t want</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to be changed, though they should want to,</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shouldn’t they, should want to be changed</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by light, light which is called sweet reason,</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honeyed, spectra, magnitude, light that goes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from the parking lot looking helpless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though it is matter that has been betrayed. . .</a:t>
            </a:r>
            <a:endParaRPr sz="1500">
              <a:solidFill>
                <a:srgbClr val="000000"/>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92500" lnSpcReduction="20000"/>
          </a:bodyPr>
          <a:lstStyle/>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All afternoon the bins are carried off</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by those who know about where things should go,</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who are used to the clatter the cans make,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pouring out; and the families, who believed change</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would heal them are pulling away in their vans,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slightly embarrassed by that which refused . . .</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The bins fill again with hard substances,</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the hills bear down with their fugitive gold,</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the pampas grass bending low to protect</a:t>
            </a:r>
            <a:endParaRPr sz="1500">
              <a:solidFill>
                <a:srgbClr val="000000"/>
              </a:solidFill>
              <a:highlight>
                <a:srgbClr val="FFFFFF"/>
              </a:highlight>
              <a:latin typeface="Arial"/>
              <a:ea typeface="Arial"/>
              <a:cs typeface="Arial"/>
              <a:sym typeface="Arial"/>
            </a:endParaRPr>
          </a:p>
          <a:p>
            <a:pPr indent="-190500" lvl="0" marL="139700" rtl="0" algn="l">
              <a:spcBef>
                <a:spcPts val="0"/>
              </a:spcBef>
              <a:spcAft>
                <a:spcPts val="0"/>
              </a:spcAft>
              <a:buNone/>
            </a:pPr>
            <a:r>
              <a:rPr lang="en" sz="1500">
                <a:solidFill>
                  <a:srgbClr val="000000"/>
                </a:solidFill>
                <a:highlight>
                  <a:srgbClr val="FFFFFF"/>
                </a:highlight>
                <a:latin typeface="Arial"/>
                <a:ea typeface="Arial"/>
                <a:cs typeface="Arial"/>
                <a:sym typeface="Arial"/>
              </a:rPr>
              <a:t>what was briefly certain and alive with hope.</a:t>
            </a:r>
            <a:endParaRPr sz="1500">
              <a:solidFill>
                <a:srgbClr val="000000"/>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