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1" r:id="rId5"/>
    <p:sldId id="260" r:id="rId6"/>
    <p:sldId id="262"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8/16/2021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forbes.com/sites/charlesnorton/2020/07/01/why-states-are-betting-on-sports-" TargetMode="External"/><Relationship Id="rId2" Type="http://schemas.openxmlformats.org/officeDocument/2006/relationships/hyperlink" Target="http://www.mcall.com/business/mc-biz-sports-gambling-tribes-" TargetMode="External"/><Relationship Id="rId1" Type="http://schemas.openxmlformats.org/officeDocument/2006/relationships/slideLayout" Target="../slideLayouts/slideLayout2.xml"/><Relationship Id="rId4" Type="http://schemas.openxmlformats.org/officeDocument/2006/relationships/hyperlink" Target="http://www.sportsmanagementdegreehub.com/fantasy-football-indu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105" y="880058"/>
            <a:ext cx="8676222" cy="3200400"/>
          </a:xfrm>
        </p:spPr>
        <p:txBody>
          <a:bodyPr/>
          <a:lstStyle/>
          <a:p>
            <a:r>
              <a:rPr lang="en-US" dirty="0" smtClean="0"/>
              <a:t>Fantasy Football</a:t>
            </a:r>
            <a:endParaRPr lang="en-US" dirty="0"/>
          </a:p>
        </p:txBody>
      </p:sp>
      <p:sp>
        <p:nvSpPr>
          <p:cNvPr id="3" name="Subtitle 2"/>
          <p:cNvSpPr>
            <a:spLocks noGrp="1"/>
          </p:cNvSpPr>
          <p:nvPr>
            <p:ph type="subTitle" idx="1"/>
          </p:nvPr>
        </p:nvSpPr>
        <p:spPr>
          <a:xfrm>
            <a:off x="1789648" y="4092262"/>
            <a:ext cx="8676222" cy="1905000"/>
          </a:xfrm>
        </p:spPr>
        <p:txBody>
          <a:bodyPr/>
          <a:lstStyle/>
          <a:p>
            <a:r>
              <a:rPr lang="en-US" dirty="0" smtClean="0"/>
              <a:t>Virtual Community</a:t>
            </a:r>
          </a:p>
          <a:p>
            <a:endParaRPr lang="en-US" dirty="0"/>
          </a:p>
          <a:p>
            <a:endParaRPr lang="en-US" dirty="0" smtClean="0"/>
          </a:p>
          <a:p>
            <a:r>
              <a:rPr lang="en-US" dirty="0" smtClean="0"/>
              <a:t>Amy Minervini</a:t>
            </a:r>
            <a:endParaRPr lang="en-US" dirty="0"/>
          </a:p>
        </p:txBody>
      </p:sp>
      <p:pic>
        <p:nvPicPr>
          <p:cNvPr id="4" name="Picture 3"/>
          <p:cNvPicPr>
            <a:picLocks noChangeAspect="1"/>
          </p:cNvPicPr>
          <p:nvPr/>
        </p:nvPicPr>
        <p:blipFill>
          <a:blip r:embed="rId2"/>
          <a:stretch>
            <a:fillRect/>
          </a:stretch>
        </p:blipFill>
        <p:spPr>
          <a:xfrm>
            <a:off x="336176" y="336177"/>
            <a:ext cx="3115361" cy="3115361"/>
          </a:xfrm>
          <a:prstGeom prst="rect">
            <a:avLst/>
          </a:prstGeom>
        </p:spPr>
      </p:pic>
      <p:pic>
        <p:nvPicPr>
          <p:cNvPr id="5" name="Picture 4"/>
          <p:cNvPicPr>
            <a:picLocks noChangeAspect="1"/>
          </p:cNvPicPr>
          <p:nvPr/>
        </p:nvPicPr>
        <p:blipFill>
          <a:blip r:embed="rId3"/>
          <a:stretch>
            <a:fillRect/>
          </a:stretch>
        </p:blipFill>
        <p:spPr>
          <a:xfrm>
            <a:off x="9937376" y="4540623"/>
            <a:ext cx="2084294" cy="2084294"/>
          </a:xfrm>
          <a:prstGeom prst="rect">
            <a:avLst/>
          </a:prstGeom>
        </p:spPr>
      </p:pic>
    </p:spTree>
    <p:extLst>
      <p:ext uri="{BB962C8B-B14F-4D97-AF65-F5344CB8AC3E}">
        <p14:creationId xmlns:p14="http://schemas.microsoft.com/office/powerpoint/2010/main" val="118352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B05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7622" y="403412"/>
            <a:ext cx="3549121" cy="1371600"/>
          </a:xfrm>
        </p:spPr>
        <p:txBody>
          <a:bodyPr/>
          <a:lstStyle/>
          <a:p>
            <a:r>
              <a:rPr lang="en-US" b="1" dirty="0">
                <a:solidFill>
                  <a:schemeClr val="bg1"/>
                </a:solidFill>
              </a:rPr>
              <a:t>The who:</a:t>
            </a:r>
          </a:p>
        </p:txBody>
      </p:sp>
      <p:pic>
        <p:nvPicPr>
          <p:cNvPr id="5" name="Content Placeholder 4"/>
          <p:cNvPicPr>
            <a:picLocks noGrp="1" noChangeAspect="1"/>
          </p:cNvPicPr>
          <p:nvPr>
            <p:ph idx="1"/>
          </p:nvPr>
        </p:nvPicPr>
        <p:blipFill rotWithShape="1">
          <a:blip r:embed="rId2"/>
          <a:srcRect b="69262"/>
          <a:stretch/>
        </p:blipFill>
        <p:spPr>
          <a:xfrm>
            <a:off x="8183498" y="121023"/>
            <a:ext cx="2231763" cy="6615953"/>
          </a:xfrm>
          <a:prstGeom prst="rect">
            <a:avLst/>
          </a:prstGeom>
        </p:spPr>
      </p:pic>
      <p:sp>
        <p:nvSpPr>
          <p:cNvPr id="4" name="Text Placeholder 3"/>
          <p:cNvSpPr>
            <a:spLocks noGrp="1"/>
          </p:cNvSpPr>
          <p:nvPr>
            <p:ph type="body" sz="half" idx="2"/>
          </p:nvPr>
        </p:nvSpPr>
        <p:spPr>
          <a:xfrm>
            <a:off x="1101070" y="3415553"/>
            <a:ext cx="5461095" cy="1828800"/>
          </a:xfrm>
        </p:spPr>
        <p:txBody>
          <a:bodyPr>
            <a:noAutofit/>
          </a:bodyPr>
          <a:lstStyle/>
          <a:p>
            <a:r>
              <a:rPr lang="en-US" sz="2800" dirty="0" smtClean="0">
                <a:solidFill>
                  <a:schemeClr val="bg1"/>
                </a:solidFill>
              </a:rPr>
              <a:t>Of </a:t>
            </a:r>
            <a:r>
              <a:rPr lang="en-US" sz="2800" dirty="0">
                <a:solidFill>
                  <a:schemeClr val="bg1"/>
                </a:solidFill>
              </a:rPr>
              <a:t>the 56.8 million </a:t>
            </a:r>
            <a:r>
              <a:rPr lang="en-US" sz="2800" dirty="0" smtClean="0">
                <a:solidFill>
                  <a:schemeClr val="bg1"/>
                </a:solidFill>
              </a:rPr>
              <a:t>fantasy sports players</a:t>
            </a:r>
            <a:r>
              <a:rPr lang="en-US" sz="2800" dirty="0">
                <a:solidFill>
                  <a:schemeClr val="bg1"/>
                </a:solidFill>
              </a:rPr>
              <a:t>, </a:t>
            </a:r>
            <a:r>
              <a:rPr lang="en-US" sz="2800" b="1" dirty="0">
                <a:solidFill>
                  <a:schemeClr val="bg1"/>
                </a:solidFill>
              </a:rPr>
              <a:t>more than 40 million </a:t>
            </a:r>
            <a:r>
              <a:rPr lang="en-US" sz="2800" dirty="0">
                <a:solidFill>
                  <a:schemeClr val="bg1"/>
                </a:solidFill>
              </a:rPr>
              <a:t>play fantasy </a:t>
            </a:r>
            <a:r>
              <a:rPr lang="en-US" sz="2800" dirty="0" smtClean="0">
                <a:solidFill>
                  <a:schemeClr val="bg1"/>
                </a:solidFill>
              </a:rPr>
              <a:t>football each year.</a:t>
            </a:r>
          </a:p>
          <a:p>
            <a:r>
              <a:rPr lang="en-US" sz="2800" dirty="0" smtClean="0">
                <a:solidFill>
                  <a:schemeClr val="bg1"/>
                </a:solidFill>
              </a:rPr>
              <a:t>While there are also professional players who do this as their career, it’s mostly everyday </a:t>
            </a:r>
            <a:r>
              <a:rPr lang="en-US" sz="2800" dirty="0">
                <a:solidFill>
                  <a:schemeClr val="bg1"/>
                </a:solidFill>
              </a:rPr>
              <a:t>people like you and me </a:t>
            </a:r>
            <a:r>
              <a:rPr lang="en-US" sz="2800" dirty="0" smtClean="0">
                <a:solidFill>
                  <a:schemeClr val="bg1"/>
                </a:solidFill>
              </a:rPr>
              <a:t>who compete. </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03849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99" y="0"/>
            <a:ext cx="3549121" cy="1371600"/>
          </a:xfrm>
        </p:spPr>
        <p:txBody>
          <a:bodyPr/>
          <a:lstStyle/>
          <a:p>
            <a:r>
              <a:rPr lang="en-US" b="1" dirty="0" smtClean="0"/>
              <a:t>The why:</a:t>
            </a:r>
            <a:endParaRPr lang="en-US" b="1" dirty="0"/>
          </a:p>
        </p:txBody>
      </p:sp>
      <p:sp>
        <p:nvSpPr>
          <p:cNvPr id="4" name="Text Placeholder 3"/>
          <p:cNvSpPr>
            <a:spLocks noGrp="1"/>
          </p:cNvSpPr>
          <p:nvPr>
            <p:ph type="body" sz="half" idx="2"/>
          </p:nvPr>
        </p:nvSpPr>
        <p:spPr>
          <a:xfrm>
            <a:off x="618567" y="1331259"/>
            <a:ext cx="5082988" cy="4693023"/>
          </a:xfrm>
        </p:spPr>
        <p:txBody>
          <a:bodyPr>
            <a:normAutofit/>
          </a:bodyPr>
          <a:lstStyle/>
          <a:p>
            <a:r>
              <a:rPr lang="en-US" sz="2000" dirty="0" smtClean="0"/>
              <a:t>I get to compete against friends/family or with strangers as I draft players from various </a:t>
            </a:r>
            <a:r>
              <a:rPr lang="en-US" sz="2000" dirty="0" err="1" smtClean="0"/>
              <a:t>nfl</a:t>
            </a:r>
            <a:r>
              <a:rPr lang="en-US" sz="2000" dirty="0" smtClean="0"/>
              <a:t> teams. I put </a:t>
            </a:r>
            <a:r>
              <a:rPr lang="en-US" sz="2000" dirty="0" smtClean="0"/>
              <a:t>my best </a:t>
            </a:r>
            <a:r>
              <a:rPr lang="en-US" sz="2000" dirty="0" smtClean="0"/>
              <a:t>players forward each week in a head-to-head challenge. </a:t>
            </a:r>
          </a:p>
          <a:p>
            <a:r>
              <a:rPr lang="en-US" sz="2000" dirty="0" smtClean="0"/>
              <a:t>Players making it to the championship weeks can earn money and/or bragging rights. I earn hundreds of dollars each season from placing in the top three of the various leagues I’m in. I’ve been in some leagues for years, having never personally met the other managers I play with but still connecting through gamesmanship. </a:t>
            </a:r>
            <a:endParaRPr lang="en-US" sz="2000" dirty="0"/>
          </a:p>
        </p:txBody>
      </p:sp>
      <p:pic>
        <p:nvPicPr>
          <p:cNvPr id="6" name="Content Placeholder 5"/>
          <p:cNvPicPr>
            <a:picLocks noGrp="1" noChangeAspect="1"/>
          </p:cNvPicPr>
          <p:nvPr>
            <p:ph idx="1"/>
          </p:nvPr>
        </p:nvPicPr>
        <p:blipFill>
          <a:blip r:embed="rId2"/>
          <a:stretch>
            <a:fillRect/>
          </a:stretch>
        </p:blipFill>
        <p:spPr>
          <a:xfrm>
            <a:off x="6845222" y="352022"/>
            <a:ext cx="3444997" cy="5946841"/>
          </a:xfrm>
          <a:prstGeom prst="rect">
            <a:avLst/>
          </a:prstGeom>
        </p:spPr>
      </p:pic>
    </p:spTree>
    <p:extLst>
      <p:ext uri="{BB962C8B-B14F-4D97-AF65-F5344CB8AC3E}">
        <p14:creationId xmlns:p14="http://schemas.microsoft.com/office/powerpoint/2010/main" val="320596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54" y="0"/>
            <a:ext cx="9905998" cy="1905000"/>
          </a:xfrm>
        </p:spPr>
        <p:txBody>
          <a:bodyPr/>
          <a:lstStyle/>
          <a:p>
            <a:r>
              <a:rPr lang="en-US" b="1" dirty="0" smtClean="0"/>
              <a:t>Why these are my people:</a:t>
            </a:r>
            <a:endParaRPr lang="en-US" b="1" dirty="0"/>
          </a:p>
        </p:txBody>
      </p:sp>
      <p:sp>
        <p:nvSpPr>
          <p:cNvPr id="3" name="Content Placeholder 2"/>
          <p:cNvSpPr>
            <a:spLocks noGrp="1"/>
          </p:cNvSpPr>
          <p:nvPr>
            <p:ph idx="1"/>
          </p:nvPr>
        </p:nvSpPr>
        <p:spPr>
          <a:xfrm>
            <a:off x="457202" y="1255057"/>
            <a:ext cx="10999694" cy="4096872"/>
          </a:xfrm>
        </p:spPr>
        <p:txBody>
          <a:bodyPr>
            <a:normAutofit/>
          </a:bodyPr>
          <a:lstStyle/>
          <a:p>
            <a:pPr marL="0" indent="0">
              <a:buNone/>
            </a:pPr>
            <a:r>
              <a:rPr lang="en-US" dirty="0" smtClean="0"/>
              <a:t>Fantasy Football gives managers (i.e. the players like me who play the game): </a:t>
            </a:r>
          </a:p>
          <a:p>
            <a:r>
              <a:rPr lang="en-US" dirty="0" smtClean="0"/>
              <a:t>A sense of camaraderie and community</a:t>
            </a:r>
          </a:p>
          <a:p>
            <a:r>
              <a:rPr lang="en-US" dirty="0" smtClean="0"/>
              <a:t>Competition (friendly or fierce)</a:t>
            </a:r>
          </a:p>
          <a:p>
            <a:r>
              <a:rPr lang="en-US" dirty="0" smtClean="0"/>
              <a:t>Honed research skills on players, positions, historical data, &amp; statistical predictions</a:t>
            </a:r>
          </a:p>
          <a:p>
            <a:r>
              <a:rPr lang="en-US" dirty="0" smtClean="0"/>
              <a:t>Expanded love, fandom, &amp;/or respect for teams other than your favorite or ‘hometown’ team</a:t>
            </a:r>
          </a:p>
          <a:p>
            <a:r>
              <a:rPr lang="en-US" dirty="0" smtClean="0"/>
              <a:t>Luck—some weeks you have it; some you don’t. Just have to roll with the wins and losses</a:t>
            </a:r>
          </a:p>
          <a:p>
            <a:r>
              <a:rPr lang="en-US" dirty="0" smtClean="0"/>
              <a:t>Ego boost or money—some leagues are played just for fun while others have a bankroll at stake. I play in both types, allowing me to hone my drafting/managing skills</a:t>
            </a:r>
          </a:p>
          <a:p>
            <a:endParaRPr lang="en-US" dirty="0" smtClean="0"/>
          </a:p>
        </p:txBody>
      </p:sp>
      <p:pic>
        <p:nvPicPr>
          <p:cNvPr id="5" name="Picture 4"/>
          <p:cNvPicPr>
            <a:picLocks noChangeAspect="1"/>
          </p:cNvPicPr>
          <p:nvPr/>
        </p:nvPicPr>
        <p:blipFill rotWithShape="1">
          <a:blip r:embed="rId2"/>
          <a:srcRect l="9133" t="10688" r="9135" b="4886"/>
          <a:stretch/>
        </p:blipFill>
        <p:spPr>
          <a:xfrm>
            <a:off x="10152529" y="134470"/>
            <a:ext cx="1659159" cy="1141892"/>
          </a:xfrm>
          <a:prstGeom prst="rect">
            <a:avLst/>
          </a:prstGeom>
        </p:spPr>
      </p:pic>
      <p:pic>
        <p:nvPicPr>
          <p:cNvPr id="6" name="Picture 5"/>
          <p:cNvPicPr>
            <a:picLocks noChangeAspect="1"/>
          </p:cNvPicPr>
          <p:nvPr/>
        </p:nvPicPr>
        <p:blipFill>
          <a:blip r:embed="rId3"/>
          <a:stretch>
            <a:fillRect/>
          </a:stretch>
        </p:blipFill>
        <p:spPr>
          <a:xfrm>
            <a:off x="1896035" y="5293659"/>
            <a:ext cx="7620000" cy="1219200"/>
          </a:xfrm>
          <a:prstGeom prst="rect">
            <a:avLst/>
          </a:prstGeom>
        </p:spPr>
      </p:pic>
    </p:spTree>
    <p:extLst>
      <p:ext uri="{BB962C8B-B14F-4D97-AF65-F5344CB8AC3E}">
        <p14:creationId xmlns:p14="http://schemas.microsoft.com/office/powerpoint/2010/main" val="413246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narVert">
          <a:fgClr>
            <a:srgbClr val="00B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812" y="407894"/>
            <a:ext cx="12017188" cy="2160494"/>
          </a:xfrm>
          <a:solidFill>
            <a:srgbClr val="00B050"/>
          </a:solidFill>
        </p:spPr>
        <p:txBody>
          <a:bodyPr>
            <a:normAutofit/>
          </a:bodyPr>
          <a:lstStyle/>
          <a:p>
            <a:r>
              <a:rPr lang="en-US" b="1" dirty="0" smtClean="0">
                <a:solidFill>
                  <a:schemeClr val="bg1"/>
                </a:solidFill>
              </a:rPr>
              <a:t>The where &amp; how:</a:t>
            </a:r>
            <a:r>
              <a:rPr lang="en-US" dirty="0">
                <a:solidFill>
                  <a:schemeClr val="bg1"/>
                </a:solidFill>
              </a:rPr>
              <a:t/>
            </a:r>
            <a:br>
              <a:rPr lang="en-US" dirty="0">
                <a:solidFill>
                  <a:schemeClr val="bg1"/>
                </a:solidFill>
              </a:rPr>
            </a:br>
            <a:r>
              <a:rPr lang="en-US" sz="2400" dirty="0" smtClean="0">
                <a:solidFill>
                  <a:schemeClr val="bg1"/>
                </a:solidFill>
              </a:rPr>
              <a:t>- online platforms with mobile apps or via pen and paper </a:t>
            </a:r>
            <a:br>
              <a:rPr lang="en-US" sz="2400" dirty="0" smtClean="0">
                <a:solidFill>
                  <a:schemeClr val="bg1"/>
                </a:solidFill>
              </a:rPr>
            </a:br>
            <a:r>
              <a:rPr lang="en-US" sz="2400" dirty="0" smtClean="0">
                <a:solidFill>
                  <a:schemeClr val="bg1"/>
                </a:solidFill>
              </a:rPr>
              <a:t>- + Lots of sites teach you how to play the game &amp; increase skills</a:t>
            </a:r>
            <a:endParaRPr lang="en-US" sz="2400" dirty="0">
              <a:solidFill>
                <a:schemeClr val="bg1"/>
              </a:solidFill>
            </a:endParaRPr>
          </a:p>
        </p:txBody>
      </p:sp>
      <p:pic>
        <p:nvPicPr>
          <p:cNvPr id="10" name="Content Placeholder 9"/>
          <p:cNvPicPr>
            <a:picLocks noGrp="1" noChangeAspect="1"/>
          </p:cNvPicPr>
          <p:nvPr>
            <p:ph sz="half" idx="2"/>
          </p:nvPr>
        </p:nvPicPr>
        <p:blipFill rotWithShape="1">
          <a:blip r:embed="rId2"/>
          <a:srcRect l="31191" t="15073" r="31033" b="14548"/>
          <a:stretch/>
        </p:blipFill>
        <p:spPr>
          <a:xfrm>
            <a:off x="2474259" y="2796989"/>
            <a:ext cx="1842248" cy="1801906"/>
          </a:xfrm>
          <a:prstGeom prst="rect">
            <a:avLst/>
          </a:prstGeom>
        </p:spPr>
      </p:pic>
      <p:pic>
        <p:nvPicPr>
          <p:cNvPr id="7" name="Content Placeholder 6"/>
          <p:cNvPicPr>
            <a:picLocks noGrp="1" noChangeAspect="1"/>
          </p:cNvPicPr>
          <p:nvPr>
            <p:ph sz="half" idx="1"/>
          </p:nvPr>
        </p:nvPicPr>
        <p:blipFill>
          <a:blip r:embed="rId3"/>
          <a:stretch>
            <a:fillRect/>
          </a:stretch>
        </p:blipFill>
        <p:spPr>
          <a:xfrm>
            <a:off x="578878" y="4356847"/>
            <a:ext cx="2711824" cy="2711824"/>
          </a:xfrm>
          <a:prstGeom prst="rect">
            <a:avLst/>
          </a:prstGeom>
        </p:spPr>
      </p:pic>
      <p:sp>
        <p:nvSpPr>
          <p:cNvPr id="8" name="AutoShape 6" descr="Yahoo Fantasy &amp;amp; Daily Sports on the App St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NFL paying attention to influence of high-stakes fantasy football leagues -  ProFootballTal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a:stretch>
            <a:fillRect/>
          </a:stretch>
        </p:blipFill>
        <p:spPr>
          <a:xfrm>
            <a:off x="4452097" y="4622427"/>
            <a:ext cx="1943100" cy="1943100"/>
          </a:xfrm>
          <a:prstGeom prst="rect">
            <a:avLst/>
          </a:prstGeom>
        </p:spPr>
      </p:pic>
      <p:sp>
        <p:nvSpPr>
          <p:cNvPr id="13" name="AutoShape 12" descr="File:Fantasy Football -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5"/>
          <a:stretch>
            <a:fillRect/>
          </a:stretch>
        </p:blipFill>
        <p:spPr>
          <a:xfrm>
            <a:off x="6933359" y="3071532"/>
            <a:ext cx="4752975" cy="3162300"/>
          </a:xfrm>
          <a:prstGeom prst="rect">
            <a:avLst/>
          </a:prstGeom>
        </p:spPr>
      </p:pic>
    </p:spTree>
    <p:extLst>
      <p:ext uri="{BB962C8B-B14F-4D97-AF65-F5344CB8AC3E}">
        <p14:creationId xmlns:p14="http://schemas.microsoft.com/office/powerpoint/2010/main" val="83693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471" y="147918"/>
            <a:ext cx="10912940" cy="766482"/>
          </a:xfrm>
        </p:spPr>
        <p:txBody>
          <a:bodyPr/>
          <a:lstStyle/>
          <a:p>
            <a:r>
              <a:rPr lang="en-US" dirty="0" smtClean="0"/>
              <a:t>Fantasy football is fun, So</a:t>
            </a:r>
            <a:r>
              <a:rPr lang="en-US" b="1" dirty="0" smtClean="0"/>
              <a:t> what’s </a:t>
            </a:r>
            <a:r>
              <a:rPr lang="en-US" dirty="0" smtClean="0"/>
              <a:t>the problem?</a:t>
            </a:r>
            <a:endParaRPr lang="en-US" dirty="0"/>
          </a:p>
        </p:txBody>
      </p:sp>
      <p:sp>
        <p:nvSpPr>
          <p:cNvPr id="3" name="Content Placeholder 2"/>
          <p:cNvSpPr>
            <a:spLocks noGrp="1"/>
          </p:cNvSpPr>
          <p:nvPr>
            <p:ph sz="half" idx="1"/>
          </p:nvPr>
        </p:nvSpPr>
        <p:spPr>
          <a:xfrm>
            <a:off x="174811" y="542363"/>
            <a:ext cx="5526741" cy="3124201"/>
          </a:xfrm>
        </p:spPr>
        <p:txBody>
          <a:bodyPr>
            <a:normAutofit fontScale="92500"/>
          </a:bodyPr>
          <a:lstStyle/>
          <a:p>
            <a:pPr marL="0" indent="0">
              <a:buNone/>
            </a:pPr>
            <a:r>
              <a:rPr lang="en-US" b="1" dirty="0" smtClean="0"/>
              <a:t>Problem</a:t>
            </a:r>
            <a:r>
              <a:rPr lang="en-US" dirty="0" smtClean="0"/>
              <a:t>: </a:t>
            </a:r>
          </a:p>
          <a:p>
            <a:pPr marL="0" indent="0">
              <a:buNone/>
            </a:pPr>
            <a:r>
              <a:rPr lang="en-US" dirty="0" smtClean="0"/>
              <a:t>Sports betting is only legal in 18 states, and Idaho is not one of them. States often see sports betting as a form of gambling and illicit behavior. </a:t>
            </a:r>
            <a:r>
              <a:rPr lang="en-US" dirty="0"/>
              <a:t>Both online and land-based sports betting is illegal in Idaho. </a:t>
            </a:r>
          </a:p>
          <a:p>
            <a:pPr marL="0" indent="0">
              <a:buNone/>
            </a:pPr>
            <a:r>
              <a:rPr lang="en-US" dirty="0" smtClean="0"/>
              <a:t>Right now, Fantasy Football can only be played </a:t>
            </a:r>
            <a:r>
              <a:rPr lang="en-US" dirty="0" smtClean="0"/>
              <a:t>recreationally in Idaho, </a:t>
            </a:r>
            <a:r>
              <a:rPr lang="en-US" dirty="0" smtClean="0"/>
              <a:t>and technically betting on sports isn’t legal yet still happens on the sly.</a:t>
            </a:r>
            <a:endParaRPr lang="en-US" dirty="0"/>
          </a:p>
        </p:txBody>
      </p:sp>
      <p:sp>
        <p:nvSpPr>
          <p:cNvPr id="4" name="Content Placeholder 3"/>
          <p:cNvSpPr>
            <a:spLocks noGrp="1"/>
          </p:cNvSpPr>
          <p:nvPr>
            <p:ph sz="half" idx="2"/>
          </p:nvPr>
        </p:nvSpPr>
        <p:spPr>
          <a:xfrm>
            <a:off x="6533682" y="3446929"/>
            <a:ext cx="5178706" cy="3124200"/>
          </a:xfrm>
        </p:spPr>
        <p:txBody>
          <a:bodyPr>
            <a:normAutofit fontScale="92500"/>
          </a:bodyPr>
          <a:lstStyle/>
          <a:p>
            <a:pPr marL="0" indent="0">
              <a:buNone/>
            </a:pPr>
            <a:r>
              <a:rPr lang="en-US" b="1" dirty="0" smtClean="0"/>
              <a:t>Solution</a:t>
            </a:r>
            <a:r>
              <a:rPr lang="en-US" dirty="0" smtClean="0"/>
              <a:t>: </a:t>
            </a:r>
          </a:p>
          <a:p>
            <a:r>
              <a:rPr lang="en-US" dirty="0" smtClean="0"/>
              <a:t>If online betting houses like Draft Kings or Fan Duel are not allowed nor land-based bookkeepers sanctioned by the state, then allow sports betting to happen on Native American Reservations, where tribal leaders who seek to expand their casino business could profit. Indigenous groups who support sports betting on reservations want to retain exclusive rights to operate sports betting and keep those revenues in turn helping their communities. </a:t>
            </a:r>
            <a:endParaRPr lang="en-US" dirty="0"/>
          </a:p>
        </p:txBody>
      </p:sp>
      <p:pic>
        <p:nvPicPr>
          <p:cNvPr id="5" name="Picture 4"/>
          <p:cNvPicPr>
            <a:picLocks noChangeAspect="1"/>
          </p:cNvPicPr>
          <p:nvPr/>
        </p:nvPicPr>
        <p:blipFill>
          <a:blip r:embed="rId3"/>
          <a:stretch>
            <a:fillRect/>
          </a:stretch>
        </p:blipFill>
        <p:spPr>
          <a:xfrm>
            <a:off x="7456395" y="1083234"/>
            <a:ext cx="3417794" cy="2278529"/>
          </a:xfrm>
          <a:prstGeom prst="rect">
            <a:avLst/>
          </a:prstGeom>
        </p:spPr>
      </p:pic>
      <p:sp>
        <p:nvSpPr>
          <p:cNvPr id="6" name="TextBox 5"/>
          <p:cNvSpPr txBox="1"/>
          <p:nvPr/>
        </p:nvSpPr>
        <p:spPr>
          <a:xfrm>
            <a:off x="174811" y="3995678"/>
            <a:ext cx="5715000" cy="2862322"/>
          </a:xfrm>
          <a:prstGeom prst="rect">
            <a:avLst/>
          </a:prstGeom>
          <a:noFill/>
        </p:spPr>
        <p:txBody>
          <a:bodyPr wrap="square" rtlCol="0">
            <a:spAutoFit/>
          </a:bodyPr>
          <a:lstStyle/>
          <a:p>
            <a:r>
              <a:rPr lang="en-US" b="1" dirty="0" smtClean="0"/>
              <a:t>Reasons to make sports betting legal in Idaho: </a:t>
            </a:r>
          </a:p>
          <a:p>
            <a:pPr marL="285750" indent="-285750">
              <a:buFont typeface="Arial" panose="020B0604020202020204" pitchFamily="34" charset="0"/>
              <a:buChar char="•"/>
            </a:pPr>
            <a:r>
              <a:rPr lang="en-US" dirty="0" smtClean="0"/>
              <a:t>Regulated betting means people pay taxes on their winnings/there is less chance of fraud</a:t>
            </a:r>
          </a:p>
          <a:p>
            <a:pPr marL="285750" indent="-285750">
              <a:buFont typeface="Arial" panose="020B0604020202020204" pitchFamily="34" charset="0"/>
              <a:buChar char="•"/>
            </a:pPr>
            <a:r>
              <a:rPr lang="en-US" dirty="0" smtClean="0"/>
              <a:t>If allowed, It </a:t>
            </a:r>
            <a:r>
              <a:rPr lang="en-US" dirty="0"/>
              <a:t>can bring in millions of dollars to a state. </a:t>
            </a:r>
            <a:endParaRPr lang="en-US" dirty="0" smtClean="0"/>
          </a:p>
          <a:p>
            <a:pPr marL="285750" indent="-285750">
              <a:buFont typeface="Arial" panose="020B0604020202020204" pitchFamily="34" charset="0"/>
              <a:buChar char="•"/>
            </a:pPr>
            <a:r>
              <a:rPr lang="en-US" dirty="0" smtClean="0"/>
              <a:t>When not allowed, people will travel to other states (often neighboring states, like Oregon) to do sports betting, taking $ out of Idaho</a:t>
            </a:r>
            <a:endParaRPr lang="en-US" dirty="0"/>
          </a:p>
          <a:p>
            <a:pPr marL="285750" indent="-285750">
              <a:buFont typeface="Arial" panose="020B0604020202020204" pitchFamily="34" charset="0"/>
              <a:buChar char="•"/>
            </a:pPr>
            <a:r>
              <a:rPr lang="en-US" dirty="0" smtClean="0"/>
              <a:t>Folks are capable of self-control. </a:t>
            </a:r>
            <a:endParaRPr lang="en-US" dirty="0"/>
          </a:p>
          <a:p>
            <a:endParaRPr lang="en-US" dirty="0"/>
          </a:p>
        </p:txBody>
      </p:sp>
    </p:spTree>
    <p:extLst>
      <p:ext uri="{BB962C8B-B14F-4D97-AF65-F5344CB8AC3E}">
        <p14:creationId xmlns:p14="http://schemas.microsoft.com/office/powerpoint/2010/main" val="139154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625" y="273423"/>
            <a:ext cx="9905998" cy="466165"/>
          </a:xfrm>
        </p:spPr>
        <p:txBody>
          <a:bodyPr>
            <a:normAutofit fontScale="90000"/>
          </a:bodyPr>
          <a:lstStyle/>
          <a:p>
            <a:pPr algn="ctr"/>
            <a:r>
              <a:rPr lang="en-US" dirty="0" smtClean="0"/>
              <a:t>Works Cited</a:t>
            </a:r>
            <a:endParaRPr lang="en-US" dirty="0"/>
          </a:p>
        </p:txBody>
      </p:sp>
      <p:sp>
        <p:nvSpPr>
          <p:cNvPr id="3" name="Content Placeholder 2"/>
          <p:cNvSpPr>
            <a:spLocks noGrp="1"/>
          </p:cNvSpPr>
          <p:nvPr>
            <p:ph idx="1"/>
          </p:nvPr>
        </p:nvSpPr>
        <p:spPr>
          <a:xfrm>
            <a:off x="632011" y="1371600"/>
            <a:ext cx="10959354" cy="5284694"/>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Andrew Magill from Boulder, USA, CC BY 2.0 &lt;https://creativecommons.org/licenses/by/2.0&gt;, via </a:t>
            </a:r>
            <a:r>
              <a:rPr lang="en-US" dirty="0" smtClean="0">
                <a:latin typeface="Arial" panose="020B0604020202020204" pitchFamily="34" charset="0"/>
                <a:cs typeface="Arial" panose="020B0604020202020204" pitchFamily="34" charset="0"/>
              </a:rPr>
              <a:t>	Wikimedia </a:t>
            </a:r>
            <a:r>
              <a:rPr lang="en-US" dirty="0">
                <a:latin typeface="Arial" panose="020B0604020202020204" pitchFamily="34" charset="0"/>
                <a:cs typeface="Arial" panose="020B0604020202020204" pitchFamily="34" charset="0"/>
              </a:rPr>
              <a:t>Commons</a:t>
            </a:r>
            <a:endParaRPr lang="it-IT"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Athletic Media Company, Public domain, via Wikimedia Commons</a:t>
            </a:r>
            <a:endParaRPr lang="it-IT" dirty="0" smtClean="0">
              <a:latin typeface="Arial" panose="020B0604020202020204" pitchFamily="34" charset="0"/>
              <a:cs typeface="Arial" panose="020B0604020202020204" pitchFamily="34" charset="0"/>
            </a:endParaRPr>
          </a:p>
          <a:p>
            <a:pPr marL="0" indent="0">
              <a:buNone/>
            </a:pPr>
            <a:r>
              <a:rPr lang="it-IT" dirty="0" smtClean="0">
                <a:latin typeface="Arial" panose="020B0604020202020204" pitchFamily="34" charset="0"/>
                <a:cs typeface="Arial" panose="020B0604020202020204" pitchFamily="34" charset="0"/>
              </a:rPr>
              <a:t>Benpekarcik</a:t>
            </a:r>
            <a:r>
              <a:rPr lang="it-IT" dirty="0">
                <a:latin typeface="Arial" panose="020B0604020202020204" pitchFamily="34" charset="0"/>
                <a:cs typeface="Arial" panose="020B0604020202020204" pitchFamily="34" charset="0"/>
              </a:rPr>
              <a:t>, CC BY-SA 4.0 &lt;https://creativecommons.org/licenses/by-sa/4.0&gt;, via Wikimedia </a:t>
            </a:r>
            <a:r>
              <a:rPr lang="it-IT" dirty="0" smtClean="0">
                <a:latin typeface="Arial" panose="020B0604020202020204" pitchFamily="34" charset="0"/>
                <a:cs typeface="Arial" panose="020B0604020202020204" pitchFamily="34" charset="0"/>
              </a:rPr>
              <a:t>	Commons</a:t>
            </a:r>
            <a:endParaRPr lang="it-IT" dirty="0">
              <a:latin typeface="Arial" panose="020B0604020202020204" pitchFamily="34" charset="0"/>
              <a:cs typeface="Arial" panose="020B0604020202020204" pitchFamily="34" charset="0"/>
            </a:endParaRPr>
          </a:p>
          <a:p>
            <a:pPr marL="0" indent="0">
              <a:buNone/>
            </a:pPr>
            <a:r>
              <a:rPr lang="en-US" dirty="0" smtClean="0">
                <a:effectLst/>
                <a:latin typeface="Arial" panose="020B0604020202020204" pitchFamily="34" charset="0"/>
                <a:cs typeface="Arial" panose="020B0604020202020204" pitchFamily="34" charset="0"/>
              </a:rPr>
              <a:t>ESPN Fantasy. Logo. </a:t>
            </a:r>
            <a:r>
              <a:rPr lang="en-US" dirty="0" err="1" smtClean="0">
                <a:effectLst/>
                <a:latin typeface="Arial" panose="020B0604020202020204" pitchFamily="34" charset="0"/>
                <a:cs typeface="Arial" panose="020B0604020202020204" pitchFamily="34" charset="0"/>
              </a:rPr>
              <a:t>n.d.</a:t>
            </a:r>
            <a:r>
              <a:rPr lang="en-US" dirty="0" smtClean="0">
                <a:effectLst/>
                <a:latin typeface="Arial" panose="020B0604020202020204" pitchFamily="34" charset="0"/>
                <a:cs typeface="Arial" panose="020B0604020202020204" pitchFamily="34" charset="0"/>
              </a:rPr>
              <a:t> Web. Accessed 11 Aug 2021. </a:t>
            </a:r>
          </a:p>
          <a:p>
            <a:pPr marL="0" indent="0">
              <a:buNone/>
            </a:pPr>
            <a:r>
              <a:rPr lang="en-US" dirty="0" err="1" smtClean="0">
                <a:effectLst/>
                <a:latin typeface="Arial" panose="020B0604020202020204" pitchFamily="34" charset="0"/>
                <a:cs typeface="Arial" panose="020B0604020202020204" pitchFamily="34" charset="0"/>
              </a:rPr>
              <a:t>Karnowski</a:t>
            </a:r>
            <a:r>
              <a:rPr lang="en-US" dirty="0">
                <a:effectLst/>
                <a:latin typeface="Arial" panose="020B0604020202020204" pitchFamily="34" charset="0"/>
                <a:cs typeface="Arial" panose="020B0604020202020204" pitchFamily="34" charset="0"/>
              </a:rPr>
              <a:t>, Steve, and Geoff </a:t>
            </a:r>
            <a:r>
              <a:rPr lang="en-US" dirty="0" err="1">
                <a:effectLst/>
                <a:latin typeface="Arial" panose="020B0604020202020204" pitchFamily="34" charset="0"/>
                <a:cs typeface="Arial" panose="020B0604020202020204" pitchFamily="34" charset="0"/>
              </a:rPr>
              <a:t>Mulvihill</a:t>
            </a:r>
            <a:r>
              <a:rPr lang="en-US" dirty="0">
                <a:effectLst/>
                <a:latin typeface="Arial" panose="020B0604020202020204" pitchFamily="34" charset="0"/>
                <a:cs typeface="Arial" panose="020B0604020202020204" pitchFamily="34" charset="0"/>
              </a:rPr>
              <a:t>. "Across the U.S., Tribes Split on Sports Gambling, Influencing </a:t>
            </a:r>
            <a:r>
              <a:rPr lang="en-US" dirty="0" smtClean="0">
                <a:effectLst/>
                <a:latin typeface="Arial" panose="020B0604020202020204" pitchFamily="34" charset="0"/>
                <a:cs typeface="Arial" panose="020B0604020202020204" pitchFamily="34" charset="0"/>
              </a:rPr>
              <a:t>	Legalization</a:t>
            </a:r>
            <a:r>
              <a:rPr lang="en-US" dirty="0">
                <a:effectLst/>
                <a:latin typeface="Arial" panose="020B0604020202020204" pitchFamily="34" charset="0"/>
                <a:cs typeface="Arial" panose="020B0604020202020204" pitchFamily="34" charset="0"/>
              </a:rPr>
              <a:t>." </a:t>
            </a:r>
            <a:r>
              <a:rPr lang="en-US" i="1" dirty="0">
                <a:effectLst/>
                <a:latin typeface="Arial" panose="020B0604020202020204" pitchFamily="34" charset="0"/>
                <a:cs typeface="Arial" panose="020B0604020202020204" pitchFamily="34" charset="0"/>
              </a:rPr>
              <a:t>Mcall.com</a:t>
            </a:r>
            <a:r>
              <a:rPr lang="en-US" dirty="0">
                <a:effectLst/>
                <a:latin typeface="Arial" panose="020B0604020202020204" pitchFamily="34" charset="0"/>
                <a:cs typeface="Arial" panose="020B0604020202020204" pitchFamily="34" charset="0"/>
              </a:rPr>
              <a:t>, 9 Apr. 2019, </a:t>
            </a:r>
            <a:r>
              <a:rPr lang="en-US" dirty="0" smtClean="0">
                <a:effectLst/>
                <a:latin typeface="Arial" panose="020B0604020202020204" pitchFamily="34" charset="0"/>
                <a:cs typeface="Arial" panose="020B0604020202020204" pitchFamily="34" charset="0"/>
                <a:hlinkClick r:id="rId2"/>
              </a:rPr>
              <a:t>www.mcall.com/business/mc-biz-sports-gambling-tribes-</a:t>
            </a:r>
            <a:r>
              <a:rPr lang="en-US" dirty="0" smtClean="0">
                <a:effectLst/>
                <a:latin typeface="Arial" panose="020B0604020202020204" pitchFamily="34" charset="0"/>
                <a:cs typeface="Arial" panose="020B0604020202020204" pitchFamily="34" charset="0"/>
              </a:rPr>
              <a:t>	20190409-euui6n2lmbf2jacnmnhftgcuce-story.html</a:t>
            </a:r>
            <a:r>
              <a:rPr lang="en-US" dirty="0">
                <a:effectLst/>
                <a:latin typeface="Arial" panose="020B0604020202020204" pitchFamily="34" charset="0"/>
                <a:cs typeface="Arial" panose="020B0604020202020204" pitchFamily="34" charset="0"/>
              </a:rPr>
              <a:t>. Accessed 11 Aug. 2021.</a:t>
            </a:r>
            <a:endParaRPr lang="it-IT" dirty="0" smtClean="0">
              <a:latin typeface="Arial" panose="020B0604020202020204" pitchFamily="34" charset="0"/>
              <a:cs typeface="Arial" panose="020B0604020202020204" pitchFamily="34" charset="0"/>
            </a:endParaRPr>
          </a:p>
          <a:p>
            <a:pPr marL="0" indent="0">
              <a:buNone/>
            </a:pPr>
            <a:r>
              <a:rPr lang="en-US" dirty="0" smtClean="0">
                <a:effectLst/>
                <a:latin typeface="Arial" panose="020B0604020202020204" pitchFamily="34" charset="0"/>
                <a:cs typeface="Arial" panose="020B0604020202020204" pitchFamily="34" charset="0"/>
              </a:rPr>
              <a:t>NFL Fantasy</a:t>
            </a:r>
            <a:r>
              <a:rPr lang="en-US" dirty="0">
                <a:effectLst/>
                <a:latin typeface="Arial" panose="020B0604020202020204" pitchFamily="34" charset="0"/>
                <a:cs typeface="Arial" panose="020B0604020202020204" pitchFamily="34" charset="0"/>
              </a:rPr>
              <a:t>. Logo. </a:t>
            </a:r>
            <a:r>
              <a:rPr lang="en-US" dirty="0" err="1">
                <a:effectLst/>
                <a:latin typeface="Arial" panose="020B0604020202020204" pitchFamily="34" charset="0"/>
                <a:cs typeface="Arial" panose="020B0604020202020204" pitchFamily="34" charset="0"/>
              </a:rPr>
              <a:t>n.d.</a:t>
            </a:r>
            <a:r>
              <a:rPr lang="en-US" dirty="0">
                <a:effectLst/>
                <a:latin typeface="Arial" panose="020B0604020202020204" pitchFamily="34" charset="0"/>
                <a:cs typeface="Arial" panose="020B0604020202020204" pitchFamily="34" charset="0"/>
              </a:rPr>
              <a:t> Web. Accessed 11 Aug 2021. </a:t>
            </a:r>
          </a:p>
          <a:p>
            <a:pPr marL="0" indent="0">
              <a:buNone/>
            </a:pPr>
            <a:r>
              <a:rPr lang="en-US" dirty="0" err="1">
                <a:effectLst/>
                <a:latin typeface="Arial" panose="020B0604020202020204" pitchFamily="34" charset="0"/>
                <a:cs typeface="Arial" panose="020B0604020202020204" pitchFamily="34" charset="0"/>
              </a:rPr>
              <a:t>Nicceeo</a:t>
            </a:r>
            <a:r>
              <a:rPr lang="en-US" dirty="0">
                <a:effectLst/>
                <a:latin typeface="Arial" panose="020B0604020202020204" pitchFamily="34" charset="0"/>
                <a:cs typeface="Arial" panose="020B0604020202020204" pitchFamily="34" charset="0"/>
              </a:rPr>
              <a:t>, CC BY-SA 3.0 &lt;https://creativecommons.org/licenses/by-sa/3.0&gt;, via Wikimedia Commons</a:t>
            </a:r>
          </a:p>
          <a:p>
            <a:pPr marL="0" indent="0">
              <a:buNone/>
            </a:pPr>
            <a:r>
              <a:rPr lang="en-US" dirty="0" smtClean="0">
                <a:effectLst/>
                <a:latin typeface="Arial" panose="020B0604020202020204" pitchFamily="34" charset="0"/>
                <a:cs typeface="Arial" panose="020B0604020202020204" pitchFamily="34" charset="0"/>
              </a:rPr>
              <a:t>Norton</a:t>
            </a:r>
            <a:r>
              <a:rPr lang="en-US" dirty="0">
                <a:effectLst/>
                <a:latin typeface="Arial" panose="020B0604020202020204" pitchFamily="34" charset="0"/>
                <a:cs typeface="Arial" panose="020B0604020202020204" pitchFamily="34" charset="0"/>
              </a:rPr>
              <a:t>, Charles. "Why States Are Betting On Sports Gambling To Cover Budget Deficits." </a:t>
            </a:r>
            <a:r>
              <a:rPr lang="en-US" i="1" dirty="0">
                <a:effectLst/>
                <a:latin typeface="Arial" panose="020B0604020202020204" pitchFamily="34" charset="0"/>
                <a:cs typeface="Arial" panose="020B0604020202020204" pitchFamily="34" charset="0"/>
              </a:rPr>
              <a:t>Forbes</a:t>
            </a:r>
            <a:r>
              <a:rPr lang="en-US" dirty="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	1</a:t>
            </a:r>
            <a:r>
              <a:rPr lang="en-US" dirty="0">
                <a:effectLst/>
                <a:latin typeface="Arial" panose="020B0604020202020204" pitchFamily="34" charset="0"/>
                <a:cs typeface="Arial" panose="020B0604020202020204" pitchFamily="34" charset="0"/>
              </a:rPr>
              <a:t> July 2020, </a:t>
            </a:r>
            <a:r>
              <a:rPr lang="en-US" dirty="0" smtClean="0">
                <a:effectLst/>
                <a:latin typeface="Arial" panose="020B0604020202020204" pitchFamily="34" charset="0"/>
                <a:cs typeface="Arial" panose="020B0604020202020204" pitchFamily="34" charset="0"/>
                <a:hlinkClick r:id="rId3"/>
              </a:rPr>
              <a:t>www.forbes.com/sites/charlesnorton/2020/07/01/why-states-are-betting-on-sports-</a:t>
            </a:r>
            <a:r>
              <a:rPr lang="en-US" dirty="0" smtClean="0">
                <a:effectLst/>
                <a:latin typeface="Arial" panose="020B0604020202020204" pitchFamily="34" charset="0"/>
                <a:cs typeface="Arial" panose="020B0604020202020204" pitchFamily="34" charset="0"/>
              </a:rPr>
              <a:t>	gambling-to-cover-budget-deficits</a:t>
            </a:r>
            <a:r>
              <a:rPr lang="en-US" dirty="0">
                <a:effectLst/>
                <a:latin typeface="Arial" panose="020B0604020202020204" pitchFamily="34" charset="0"/>
                <a:cs typeface="Arial" panose="020B0604020202020204" pitchFamily="34" charset="0"/>
              </a:rPr>
              <a:t>/?sh=3e8996585255. Accessed 11 Aug. 2021.</a:t>
            </a:r>
            <a:endParaRPr lang="it-IT" dirty="0" smtClean="0">
              <a:latin typeface="Arial" panose="020B0604020202020204" pitchFamily="34" charset="0"/>
              <a:cs typeface="Arial" panose="020B0604020202020204" pitchFamily="34" charset="0"/>
            </a:endParaRPr>
          </a:p>
          <a:p>
            <a:pPr marL="0" indent="0">
              <a:buNone/>
            </a:pPr>
            <a:r>
              <a:rPr lang="it-IT" dirty="0" smtClean="0">
                <a:latin typeface="Arial" panose="020B0604020202020204" pitchFamily="34" charset="0"/>
                <a:cs typeface="Arial" panose="020B0604020202020204" pitchFamily="34" charset="0"/>
              </a:rPr>
              <a:t>Simanek</a:t>
            </a:r>
            <a:r>
              <a:rPr lang="it-IT" dirty="0">
                <a:latin typeface="Arial" panose="020B0604020202020204" pitchFamily="34" charset="0"/>
                <a:cs typeface="Arial" panose="020B0604020202020204" pitchFamily="34" charset="0"/>
              </a:rPr>
              <a:t>, CC0, via Wikimedia </a:t>
            </a:r>
            <a:r>
              <a:rPr lang="it-IT" dirty="0" smtClean="0">
                <a:latin typeface="Arial" panose="020B0604020202020204" pitchFamily="34" charset="0"/>
                <a:cs typeface="Arial" panose="020B0604020202020204" pitchFamily="34" charset="0"/>
              </a:rPr>
              <a:t>Commons</a:t>
            </a:r>
          </a:p>
          <a:p>
            <a:pPr marL="457200" indent="-457200">
              <a:buNone/>
            </a:pPr>
            <a:r>
              <a:rPr lang="en-US" dirty="0" smtClean="0">
                <a:effectLst/>
                <a:latin typeface="Arial" panose="020B0604020202020204" pitchFamily="34" charset="0"/>
                <a:cs typeface="Arial" panose="020B0604020202020204" pitchFamily="34" charset="0"/>
              </a:rPr>
              <a:t>Sports </a:t>
            </a:r>
            <a:r>
              <a:rPr lang="en-US" dirty="0">
                <a:effectLst/>
                <a:latin typeface="Arial" panose="020B0604020202020204" pitchFamily="34" charset="0"/>
                <a:cs typeface="Arial" panose="020B0604020202020204" pitchFamily="34" charset="0"/>
              </a:rPr>
              <a:t>Management Degree Hub. "The Lucrative and Growing Fantasy Football Industry." </a:t>
            </a:r>
            <a:r>
              <a:rPr lang="en-US" i="1" dirty="0">
                <a:effectLst/>
                <a:latin typeface="Arial" panose="020B0604020202020204" pitchFamily="34" charset="0"/>
                <a:cs typeface="Arial" panose="020B0604020202020204" pitchFamily="34" charset="0"/>
              </a:rPr>
              <a:t>Sports </a:t>
            </a:r>
            <a:r>
              <a:rPr lang="en-US" i="1" dirty="0" smtClean="0">
                <a:effectLst/>
                <a:latin typeface="Arial" panose="020B0604020202020204" pitchFamily="34" charset="0"/>
                <a:cs typeface="Arial" panose="020B0604020202020204" pitchFamily="34" charset="0"/>
              </a:rPr>
              <a:t>Management </a:t>
            </a:r>
            <a:r>
              <a:rPr lang="en-US" i="1" dirty="0">
                <a:effectLst/>
                <a:latin typeface="Arial" panose="020B0604020202020204" pitchFamily="34" charset="0"/>
                <a:cs typeface="Arial" panose="020B0604020202020204" pitchFamily="34" charset="0"/>
              </a:rPr>
              <a:t>Degree Hub</a:t>
            </a:r>
            <a:r>
              <a:rPr lang="en-US" dirty="0">
                <a:effectLst/>
                <a:latin typeface="Arial" panose="020B0604020202020204" pitchFamily="34" charset="0"/>
                <a:cs typeface="Arial" panose="020B0604020202020204" pitchFamily="34" charset="0"/>
              </a:rPr>
              <a:t>, 26 Apr. 2021, </a:t>
            </a:r>
            <a:r>
              <a:rPr lang="en-US" dirty="0" smtClean="0">
                <a:effectLst/>
                <a:latin typeface="Arial" panose="020B0604020202020204" pitchFamily="34" charset="0"/>
                <a:cs typeface="Arial" panose="020B0604020202020204" pitchFamily="34" charset="0"/>
                <a:hlinkClick r:id="rId4"/>
              </a:rPr>
              <a:t>www.sportsmanagementdegreehub.com/fantasy-football-industry/</a:t>
            </a:r>
            <a:r>
              <a:rPr lang="en-US" dirty="0" smtClean="0">
                <a:effectLst/>
                <a:latin typeface="Arial" panose="020B0604020202020204" pitchFamily="34" charset="0"/>
                <a:cs typeface="Arial" panose="020B0604020202020204" pitchFamily="34" charset="0"/>
              </a:rPr>
              <a:t>.</a:t>
            </a:r>
          </a:p>
          <a:p>
            <a:pPr marL="0" indent="0">
              <a:buNone/>
            </a:pPr>
            <a:r>
              <a:rPr lang="en-US" dirty="0" smtClean="0">
                <a:effectLst/>
                <a:latin typeface="Arial" panose="020B0604020202020204" pitchFamily="34" charset="0"/>
                <a:cs typeface="Arial" panose="020B0604020202020204" pitchFamily="34" charset="0"/>
              </a:rPr>
              <a:t>Yahoo! Fantasy</a:t>
            </a:r>
            <a:r>
              <a:rPr lang="en-US" dirty="0">
                <a:effectLst/>
                <a:latin typeface="Arial" panose="020B0604020202020204" pitchFamily="34" charset="0"/>
                <a:cs typeface="Arial" panose="020B0604020202020204" pitchFamily="34" charset="0"/>
              </a:rPr>
              <a:t>. Logo. </a:t>
            </a:r>
            <a:r>
              <a:rPr lang="en-US" dirty="0" err="1">
                <a:effectLst/>
                <a:latin typeface="Arial" panose="020B0604020202020204" pitchFamily="34" charset="0"/>
                <a:cs typeface="Arial" panose="020B0604020202020204" pitchFamily="34" charset="0"/>
              </a:rPr>
              <a:t>n.d.</a:t>
            </a:r>
            <a:r>
              <a:rPr lang="en-US" dirty="0">
                <a:effectLst/>
                <a:latin typeface="Arial" panose="020B0604020202020204" pitchFamily="34" charset="0"/>
                <a:cs typeface="Arial" panose="020B0604020202020204" pitchFamily="34" charset="0"/>
              </a:rPr>
              <a:t> Web. Accessed 11 Aug 2021. </a:t>
            </a:r>
          </a:p>
          <a:p>
            <a:pPr marL="0" indent="0">
              <a:buNone/>
            </a:pPr>
            <a:endParaRPr lang="it-IT" dirty="0" smtClean="0"/>
          </a:p>
          <a:p>
            <a:endParaRPr lang="en-US" dirty="0"/>
          </a:p>
        </p:txBody>
      </p:sp>
    </p:spTree>
    <p:extLst>
      <p:ext uri="{BB962C8B-B14F-4D97-AF65-F5344CB8AC3E}">
        <p14:creationId xmlns:p14="http://schemas.microsoft.com/office/powerpoint/2010/main" val="3929971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TM03457485[[fn=Mesh]]</Template>
  <TotalTime>808</TotalTime>
  <Words>509</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Fantasy Football</vt:lpstr>
      <vt:lpstr>The who:</vt:lpstr>
      <vt:lpstr>The why:</vt:lpstr>
      <vt:lpstr>Why these are my people:</vt:lpstr>
      <vt:lpstr>The where &amp; how: - online platforms with mobile apps or via pen and paper  - + Lots of sites teach you how to play the game &amp; increase skills</vt:lpstr>
      <vt:lpstr>Fantasy football is fun, So what’s the problem?</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Fantasy Football</dc:title>
  <dc:creator>Amy Minervini</dc:creator>
  <cp:lastModifiedBy>Amy Minervini</cp:lastModifiedBy>
  <cp:revision>23</cp:revision>
  <dcterms:created xsi:type="dcterms:W3CDTF">2021-08-11T18:08:54Z</dcterms:created>
  <dcterms:modified xsi:type="dcterms:W3CDTF">2021-08-16T21:19:23Z</dcterms:modified>
</cp:coreProperties>
</file>